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C06AD2-5685-4722-839B-B2068E8A3BF4}">
  <a:tblStyle styleId="{1FC06AD2-5685-4722-839B-B2068E8A3B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47b37945dc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47b37945d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4797af5c0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4797af5c0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47b37945dc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47b37945dc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47b37945d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47b37945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47b37945d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47b37945d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47b37945dc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47b37945d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47b37945d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47b37945d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47b37945dc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47b37945d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47b37945dc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47b37945d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47b37945dc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47b37945d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4797af5c0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4797af5c0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47b37945dc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47b37945d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47b37945dc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47b37945d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458c577de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458c577d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458c577de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458c577de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470092720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470092720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458c577de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458c577de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50846925b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50846925b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50846925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50846925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511098b5fb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511098b5f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511098b5f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511098b5f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4797af5c0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4797af5c0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511098b5fb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511098b5fb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511098b5fb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511098b5f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511098b5fb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511098b5fb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511098b5fb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511098b5fb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511098b5fb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511098b5fb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511098b5f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511098b5f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511098b5fb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511098b5fb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511098b5fb_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511098b5f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e7ec1511df8abe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e7ec1511df8abe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e7ec1511df8abe4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e7ec1511df8abe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4797af5c0e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4797af5c0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511098b5fb_1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511098b5fb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e7ec1511df8abe4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e7ec1511df8abe4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511098b5fb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511098b5fb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e7ec1511df8abe4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e7ec1511df8abe4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e7ec1511df8abe4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e7ec1511df8abe4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6e7ec1511df8abe4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6e7ec1511df8abe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e7ec1511df8abe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e7ec1511df8abe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e7ec1511df8abe4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e7ec1511df8abe4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e7ec1511df8abe4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6e7ec1511df8abe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52e94ea30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52e94ea3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4797af5c0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4797af5c0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6e7ec1511df8abe4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6e7ec1511df8abe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6e7ec1511df8abe4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6e7ec1511df8abe4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e7ec1511df8abe4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e7ec1511df8abe4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6e7ec1511df8abe4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6e7ec1511df8abe4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6e7ec1511df8abe4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6e7ec1511df8abe4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6e7ec1511df8abe4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6e7ec1511df8abe4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52e94ea30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52e94ea3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52e94ea30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52e94ea30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152e94ea305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152e94ea30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4797af5c0e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4797af5c0e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4797af5c0e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4797af5c0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4797af5c0e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4797af5c0e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4797af5c0e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4797af5c0e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CH 6</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Sorting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Insertion Sort - Implementation</a:t>
            </a:r>
            <a:endParaRPr/>
          </a:p>
        </p:txBody>
      </p:sp>
      <p:sp>
        <p:nvSpPr>
          <p:cNvPr id="114" name="Google Shape;11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Input: 9,1,3,2,7,6,5,8,0</a:t>
            </a:r>
            <a:endParaRPr/>
          </a:p>
        </p:txBody>
      </p:sp>
      <p:graphicFrame>
        <p:nvGraphicFramePr>
          <p:cNvPr id="115" name="Google Shape;115;p22"/>
          <p:cNvGraphicFramePr/>
          <p:nvPr/>
        </p:nvGraphicFramePr>
        <p:xfrm>
          <a:off x="384400" y="1666475"/>
          <a:ext cx="7239000" cy="3565890"/>
        </p:xfrm>
        <a:graphic>
          <a:graphicData uri="http://schemas.openxmlformats.org/drawingml/2006/table">
            <a:tbl>
              <a:tblPr>
                <a:noFill/>
                <a:tableStyleId>{1FC06AD2-5685-4722-839B-B2068E8A3BF4}</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next</a:t>
                      </a:r>
                      <a:endParaRPr/>
                    </a:p>
                  </a:txBody>
                  <a:tcPr marL="91425" marR="91425" marT="91425" marB="91425"/>
                </a:tc>
                <a:tc>
                  <a:txBody>
                    <a:bodyPr/>
                    <a:lstStyle/>
                    <a:p>
                      <a:pPr marL="0" lvl="0" indent="0" algn="l" rtl="0">
                        <a:spcBef>
                          <a:spcPts val="0"/>
                        </a:spcBef>
                        <a:spcAft>
                          <a:spcPts val="0"/>
                        </a:spcAft>
                        <a:buNone/>
                      </a:pPr>
                      <a:r>
                        <a:rPr lang="en"/>
                        <a:t>i</a:t>
                      </a:r>
                      <a:endParaRPr/>
                    </a:p>
                  </a:txBody>
                  <a:tcPr marL="91425" marR="91425" marT="91425" marB="91425"/>
                </a:tc>
                <a:tc>
                  <a:txBody>
                    <a:bodyPr/>
                    <a:lstStyle/>
                    <a:p>
                      <a:pPr marL="0" lvl="0" indent="0" algn="l" rtl="0">
                        <a:spcBef>
                          <a:spcPts val="0"/>
                        </a:spcBef>
                        <a:spcAft>
                          <a:spcPts val="0"/>
                        </a:spcAft>
                        <a:buNone/>
                      </a:pPr>
                      <a:r>
                        <a:rPr lang="en"/>
                        <a:t>j</a:t>
                      </a:r>
                      <a:endParaRPr/>
                    </a:p>
                  </a:txBody>
                  <a:tcPr marL="91425" marR="91425" marT="91425" marB="91425"/>
                </a:tc>
                <a:tc>
                  <a:txBody>
                    <a:bodyPr/>
                    <a:lstStyle/>
                    <a:p>
                      <a:pPr marL="0" lvl="0" indent="0" algn="l" rtl="0">
                        <a:spcBef>
                          <a:spcPts val="0"/>
                        </a:spcBef>
                        <a:spcAft>
                          <a:spcPts val="0"/>
                        </a:spcAft>
                        <a:buNone/>
                      </a:pPr>
                      <a:r>
                        <a:rPr lang="en"/>
                        <a:t>array</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 </a:t>
                      </a:r>
                      <a:endParaRPr/>
                    </a:p>
                  </a:txBody>
                  <a:tcPr marL="91425" marR="91425" marT="91425" marB="91425"/>
                </a:tc>
                <a:tc>
                  <a:txBody>
                    <a:bodyPr/>
                    <a:lstStyle/>
                    <a:p>
                      <a:pPr marL="0" lvl="0" indent="0" algn="l" rtl="0">
                        <a:spcBef>
                          <a:spcPts val="0"/>
                        </a:spcBef>
                        <a:spcAft>
                          <a:spcPts val="0"/>
                        </a:spcAft>
                        <a:buNone/>
                      </a:pPr>
                      <a:r>
                        <a:rPr lang="en"/>
                        <a:t>1,9, 3,2,7,6,5,8,0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1, 0</a:t>
                      </a:r>
                      <a:endParaRPr/>
                    </a:p>
                  </a:txBody>
                  <a:tcPr marL="91425" marR="91425" marT="91425" marB="91425"/>
                </a:tc>
                <a:tc>
                  <a:txBody>
                    <a:bodyPr/>
                    <a:lstStyle/>
                    <a:p>
                      <a:pPr marL="0" lvl="0" indent="0" algn="l" rtl="0">
                        <a:spcBef>
                          <a:spcPts val="0"/>
                        </a:spcBef>
                        <a:spcAft>
                          <a:spcPts val="0"/>
                        </a:spcAft>
                        <a:buNone/>
                      </a:pPr>
                      <a:r>
                        <a:rPr lang="en"/>
                        <a:t>1,3,9, 2,7,6,5,8,0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2, 1</a:t>
                      </a:r>
                      <a:endParaRPr/>
                    </a:p>
                  </a:txBody>
                  <a:tcPr marL="91425" marR="91425" marT="91425" marB="91425"/>
                </a:tc>
                <a:tc>
                  <a:txBody>
                    <a:bodyPr/>
                    <a:lstStyle/>
                    <a:p>
                      <a:pPr marL="0" lvl="0" indent="0" algn="l" rtl="0">
                        <a:spcBef>
                          <a:spcPts val="0"/>
                        </a:spcBef>
                        <a:spcAft>
                          <a:spcPts val="0"/>
                        </a:spcAft>
                        <a:buNone/>
                      </a:pPr>
                      <a:r>
                        <a:rPr lang="en"/>
                        <a:t>1,2,3,9, 7,6,5,8,0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7</a:t>
                      </a:r>
                      <a:endParaRPr/>
                    </a:p>
                  </a:txBody>
                  <a:tcPr marL="91425" marR="91425" marT="91425" marB="91425"/>
                </a:tc>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l" rtl="0">
                        <a:spcBef>
                          <a:spcPts val="0"/>
                        </a:spcBef>
                        <a:spcAft>
                          <a:spcPts val="0"/>
                        </a:spcAft>
                        <a:buNone/>
                      </a:pPr>
                      <a:r>
                        <a:rPr lang="en"/>
                        <a:t>1,2,3,7,9, 6,5,8,0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l" rtl="0">
                        <a:spcBef>
                          <a:spcPts val="0"/>
                        </a:spcBef>
                        <a:spcAft>
                          <a:spcPts val="0"/>
                        </a:spcAft>
                        <a:buNone/>
                      </a:pPr>
                      <a:r>
                        <a:rPr lang="en"/>
                        <a:t>5</a:t>
                      </a:r>
                      <a:endParaRPr/>
                    </a:p>
                  </a:txBody>
                  <a:tcPr marL="91425" marR="91425" marT="91425" marB="91425"/>
                </a:tc>
                <a:tc>
                  <a:txBody>
                    <a:bodyPr/>
                    <a:lstStyle/>
                    <a:p>
                      <a:pPr marL="0" lvl="0" indent="0" algn="l" rtl="0">
                        <a:spcBef>
                          <a:spcPts val="0"/>
                        </a:spcBef>
                        <a:spcAft>
                          <a:spcPts val="0"/>
                        </a:spcAft>
                        <a:buNone/>
                      </a:pPr>
                      <a:r>
                        <a:rPr lang="en"/>
                        <a:t>4,3</a:t>
                      </a:r>
                      <a:endParaRPr/>
                    </a:p>
                  </a:txBody>
                  <a:tcPr marL="91425" marR="91425" marT="91425" marB="91425"/>
                </a:tc>
                <a:tc>
                  <a:txBody>
                    <a:bodyPr/>
                    <a:lstStyle/>
                    <a:p>
                      <a:pPr marL="0" lvl="0" indent="0" algn="l" rtl="0">
                        <a:spcBef>
                          <a:spcPts val="0"/>
                        </a:spcBef>
                        <a:spcAft>
                          <a:spcPts val="0"/>
                        </a:spcAft>
                        <a:buNone/>
                      </a:pPr>
                      <a:r>
                        <a:rPr lang="en"/>
                        <a:t>1,2,3,6,7,9, 5,8,0</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5</a:t>
                      </a:r>
                      <a:endParaRPr/>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l" rtl="0">
                        <a:spcBef>
                          <a:spcPts val="0"/>
                        </a:spcBef>
                        <a:spcAft>
                          <a:spcPts val="0"/>
                        </a:spcAft>
                        <a:buNone/>
                      </a:pPr>
                      <a:r>
                        <a:rPr lang="en"/>
                        <a:t>5,4,3</a:t>
                      </a:r>
                      <a:endParaRPr/>
                    </a:p>
                  </a:txBody>
                  <a:tcPr marL="91425" marR="91425" marT="91425" marB="91425"/>
                </a:tc>
                <a:tc>
                  <a:txBody>
                    <a:bodyPr/>
                    <a:lstStyle/>
                    <a:p>
                      <a:pPr marL="0" lvl="0" indent="0" algn="l" rtl="0">
                        <a:spcBef>
                          <a:spcPts val="0"/>
                        </a:spcBef>
                        <a:spcAft>
                          <a:spcPts val="0"/>
                        </a:spcAft>
                        <a:buNone/>
                      </a:pPr>
                      <a:r>
                        <a:rPr lang="en"/>
                        <a:t>1,2,3,5,6,7,9, 8,0</a:t>
                      </a: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a:t>8</a:t>
                      </a:r>
                      <a:endParaRPr/>
                    </a:p>
                  </a:txBody>
                  <a:tcPr marL="91425" marR="91425" marT="91425" marB="91425"/>
                </a:tc>
                <a:tc>
                  <a:txBody>
                    <a:bodyPr/>
                    <a:lstStyle/>
                    <a:p>
                      <a:pPr marL="0" lvl="0" indent="0" algn="l" rtl="0">
                        <a:spcBef>
                          <a:spcPts val="0"/>
                        </a:spcBef>
                        <a:spcAft>
                          <a:spcPts val="0"/>
                        </a:spcAft>
                        <a:buNone/>
                      </a:pPr>
                      <a:r>
                        <a:rPr lang="en"/>
                        <a:t>7</a:t>
                      </a:r>
                      <a:endParaRPr/>
                    </a:p>
                  </a:txBody>
                  <a:tcPr marL="91425" marR="91425" marT="91425" marB="91425"/>
                </a:tc>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l" rtl="0">
                        <a:spcBef>
                          <a:spcPts val="0"/>
                        </a:spcBef>
                        <a:spcAft>
                          <a:spcPts val="0"/>
                        </a:spcAft>
                        <a:buNone/>
                      </a:pPr>
                      <a:r>
                        <a:rPr lang="en"/>
                        <a:t>1,2,3,5,6,7,8,9, 0</a:t>
                      </a:r>
                      <a:endParaRPr/>
                    </a:p>
                  </a:txBody>
                  <a:tcPr marL="91425" marR="91425" marT="91425" marB="91425"/>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8</a:t>
                      </a:r>
                      <a:endParaRPr/>
                    </a:p>
                  </a:txBody>
                  <a:tcPr marL="91425" marR="91425" marT="91425" marB="91425"/>
                </a:tc>
                <a:tc>
                  <a:txBody>
                    <a:bodyPr/>
                    <a:lstStyle/>
                    <a:p>
                      <a:pPr marL="0" lvl="0" indent="0" algn="l" rtl="0">
                        <a:spcBef>
                          <a:spcPts val="0"/>
                        </a:spcBef>
                        <a:spcAft>
                          <a:spcPts val="0"/>
                        </a:spcAft>
                        <a:buNone/>
                      </a:pPr>
                      <a:r>
                        <a:rPr lang="en"/>
                        <a:t>7,6,5,4,3,2,1,0</a:t>
                      </a:r>
                      <a:endParaRPr/>
                    </a:p>
                  </a:txBody>
                  <a:tcPr marL="91425" marR="91425" marT="91425" marB="91425"/>
                </a:tc>
                <a:tc>
                  <a:txBody>
                    <a:bodyPr/>
                    <a:lstStyle/>
                    <a:p>
                      <a:pPr marL="0" lvl="0" indent="0" algn="l" rtl="0">
                        <a:spcBef>
                          <a:spcPts val="0"/>
                        </a:spcBef>
                        <a:spcAft>
                          <a:spcPts val="0"/>
                        </a:spcAft>
                        <a:buNone/>
                      </a:pPr>
                      <a:r>
                        <a:rPr lang="en"/>
                        <a:t>0,1,2,3,5,6,7,8,9</a:t>
                      </a: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Insertion Sort - Analysis</a:t>
            </a:r>
            <a:endParaRPr/>
          </a:p>
        </p:txBody>
      </p:sp>
      <p:sp>
        <p:nvSpPr>
          <p:cNvPr id="121" name="Google Shape;12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Outer loop executes (n-1) times</a:t>
            </a:r>
            <a:endParaRPr/>
          </a:p>
          <a:p>
            <a:pPr marL="457200" lvl="0" indent="-342900" algn="l" rtl="0">
              <a:spcBef>
                <a:spcPts val="0"/>
              </a:spcBef>
              <a:spcAft>
                <a:spcPts val="0"/>
              </a:spcAft>
              <a:buSzPts val="1800"/>
              <a:buChar char="-"/>
            </a:pPr>
            <a:r>
              <a:rPr lang="en"/>
              <a:t>Number of times, the inner loop executes depends on the input</a:t>
            </a:r>
            <a:endParaRPr/>
          </a:p>
          <a:p>
            <a:pPr marL="914400" lvl="1" indent="-317500" algn="l" rtl="0">
              <a:spcBef>
                <a:spcPts val="0"/>
              </a:spcBef>
              <a:spcAft>
                <a:spcPts val="0"/>
              </a:spcAft>
              <a:buSzPts val="1400"/>
              <a:buChar char="-"/>
            </a:pPr>
            <a:r>
              <a:rPr lang="en"/>
              <a:t>Best Case: the array is already sorted and (a[j]&gt;next) is always false. No shifting of data is necessary in that case.</a:t>
            </a:r>
            <a:endParaRPr/>
          </a:p>
          <a:p>
            <a:pPr marL="914400" lvl="1" indent="-317500" algn="l" rtl="0">
              <a:spcBef>
                <a:spcPts val="0"/>
              </a:spcBef>
              <a:spcAft>
                <a:spcPts val="0"/>
              </a:spcAft>
              <a:buSzPts val="1400"/>
              <a:buChar char="-"/>
            </a:pPr>
            <a:r>
              <a:rPr lang="en"/>
              <a:t>Worst Case: The array is sorted in reverse order and (a[j]&gt;next) is always true.</a:t>
            </a:r>
            <a:endParaRPr/>
          </a:p>
          <a:p>
            <a:pPr marL="914400" lvl="1" indent="-317500" algn="l" rtl="0">
              <a:spcBef>
                <a:spcPts val="0"/>
              </a:spcBef>
              <a:spcAft>
                <a:spcPts val="0"/>
              </a:spcAft>
              <a:buSzPts val="1400"/>
              <a:buChar char="-"/>
            </a:pPr>
            <a:r>
              <a:rPr lang="en"/>
              <a:t>Average case: The data is mixed and sometimes shifting of data need to be done.</a:t>
            </a:r>
            <a:endParaRPr/>
          </a:p>
          <a:p>
            <a:pPr marL="457200" lvl="0" indent="-342900" algn="l" rtl="0">
              <a:spcBef>
                <a:spcPts val="0"/>
              </a:spcBef>
              <a:spcAft>
                <a:spcPts val="0"/>
              </a:spcAft>
              <a:buSzPts val="1800"/>
              <a:buChar char="-"/>
            </a:pPr>
            <a:r>
              <a:rPr lang="en"/>
              <a:t>So the Big O of insertion sort is given as:</a:t>
            </a:r>
            <a:endParaRPr/>
          </a:p>
          <a:p>
            <a:pPr marL="914400" lvl="1" indent="-317500" algn="l" rtl="0">
              <a:spcBef>
                <a:spcPts val="0"/>
              </a:spcBef>
              <a:spcAft>
                <a:spcPts val="0"/>
              </a:spcAft>
              <a:buSzPts val="1400"/>
              <a:buChar char="-"/>
            </a:pPr>
            <a:r>
              <a:rPr lang="en"/>
              <a:t>Best case time is O(n)</a:t>
            </a:r>
            <a:endParaRPr/>
          </a:p>
          <a:p>
            <a:pPr marL="914400" lvl="1" indent="-317500" algn="l" rtl="0">
              <a:spcBef>
                <a:spcPts val="0"/>
              </a:spcBef>
              <a:spcAft>
                <a:spcPts val="0"/>
              </a:spcAft>
              <a:buSzPts val="1400"/>
              <a:buChar char="-"/>
            </a:pPr>
            <a:r>
              <a:rPr lang="en"/>
              <a:t>Worst case time is O(n</a:t>
            </a:r>
            <a:r>
              <a:rPr lang="en" baseline="30000"/>
              <a:t>2</a:t>
            </a:r>
            <a:r>
              <a:rPr lang="en"/>
              <a:t>)</a:t>
            </a:r>
            <a:endParaRPr/>
          </a:p>
          <a:p>
            <a:pPr marL="914400" lvl="1" indent="-317500" algn="l" rtl="0">
              <a:spcBef>
                <a:spcPts val="0"/>
              </a:spcBef>
              <a:spcAft>
                <a:spcPts val="0"/>
              </a:spcAft>
              <a:buSzPts val="1400"/>
              <a:buChar char="-"/>
            </a:pPr>
            <a:r>
              <a:rPr lang="en"/>
              <a:t>Average case time is O(n</a:t>
            </a:r>
            <a:r>
              <a:rPr lang="en" baseline="30000"/>
              <a:t>2</a:t>
            </a:r>
            <a:r>
              <a:rPr lang="en"/>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Assignment</a:t>
            </a:r>
            <a:endParaRPr/>
          </a:p>
        </p:txBody>
      </p:sp>
      <p:sp>
        <p:nvSpPr>
          <p:cNvPr id="127" name="Google Shape;12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Trace the insertion sort algorithm for sorting the following list of elements in ascending order:</a:t>
            </a:r>
            <a:endParaRPr/>
          </a:p>
          <a:p>
            <a:pPr marL="457200" lvl="0" indent="-342900" algn="l" rtl="0">
              <a:spcBef>
                <a:spcPts val="1200"/>
              </a:spcBef>
              <a:spcAft>
                <a:spcPts val="0"/>
              </a:spcAft>
              <a:buSzPts val="1800"/>
              <a:buAutoNum type="arabicPeriod"/>
            </a:pPr>
            <a:r>
              <a:rPr lang="en"/>
              <a:t>{0,1,2,3,4,5,6,7,8,9}</a:t>
            </a:r>
            <a:endParaRPr/>
          </a:p>
          <a:p>
            <a:pPr marL="457200" lvl="0" indent="-342900" algn="l" rtl="0">
              <a:spcBef>
                <a:spcPts val="0"/>
              </a:spcBef>
              <a:spcAft>
                <a:spcPts val="0"/>
              </a:spcAft>
              <a:buSzPts val="1800"/>
              <a:buAutoNum type="arabicPeriod"/>
            </a:pPr>
            <a:r>
              <a:rPr lang="en"/>
              <a:t>{9,8,7,6,5,4,3,2,1,0}</a:t>
            </a:r>
            <a:endParaRPr/>
          </a:p>
          <a:p>
            <a:pPr marL="457200" lvl="0" indent="-342900" algn="l" rtl="0">
              <a:spcBef>
                <a:spcPts val="0"/>
              </a:spcBef>
              <a:spcAft>
                <a:spcPts val="0"/>
              </a:spcAft>
              <a:buSzPts val="1800"/>
              <a:buAutoNum type="arabicPeriod"/>
            </a:pPr>
            <a:r>
              <a:rPr lang="en"/>
              <a:t>{0,9,1,8,2,7,3,6,4,5}</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Selection Sort</a:t>
            </a:r>
            <a:endParaRPr/>
          </a:p>
        </p:txBody>
      </p:sp>
      <p:sp>
        <p:nvSpPr>
          <p:cNvPr id="133" name="Google Shape;13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Sort an array by repeatedly finding the minimum element (assuming ascending order) from unsorted part and putting it at the beginning.</a:t>
            </a:r>
            <a:endParaRPr/>
          </a:p>
          <a:p>
            <a:pPr marL="0" lvl="0" indent="0" algn="l" rtl="0">
              <a:spcBef>
                <a:spcPts val="1200"/>
              </a:spcBef>
              <a:spcAft>
                <a:spcPts val="0"/>
              </a:spcAft>
              <a:buNone/>
            </a:pPr>
            <a:r>
              <a:rPr lang="en" b="1" u="sng"/>
              <a:t>Algorithm</a:t>
            </a:r>
            <a:endParaRPr b="1" u="sng"/>
          </a:p>
          <a:p>
            <a:pPr marL="457200" lvl="0" indent="-342900" algn="l" rtl="0">
              <a:spcBef>
                <a:spcPts val="1200"/>
              </a:spcBef>
              <a:spcAft>
                <a:spcPts val="0"/>
              </a:spcAft>
              <a:buSzPts val="1800"/>
              <a:buAutoNum type="arabicPeriod"/>
            </a:pPr>
            <a:r>
              <a:rPr lang="en"/>
              <a:t>Find the min value in the array</a:t>
            </a:r>
            <a:endParaRPr/>
          </a:p>
          <a:p>
            <a:pPr marL="457200" lvl="0" indent="-342900" algn="l" rtl="0">
              <a:spcBef>
                <a:spcPts val="0"/>
              </a:spcBef>
              <a:spcAft>
                <a:spcPts val="0"/>
              </a:spcAft>
              <a:buSzPts val="1800"/>
              <a:buAutoNum type="arabicPeriod"/>
            </a:pPr>
            <a:r>
              <a:rPr lang="en"/>
              <a:t>Swap it with the value in the first position</a:t>
            </a:r>
            <a:endParaRPr/>
          </a:p>
          <a:p>
            <a:pPr marL="457200" lvl="0" indent="-342900" algn="l" rtl="0">
              <a:spcBef>
                <a:spcPts val="0"/>
              </a:spcBef>
              <a:spcAft>
                <a:spcPts val="0"/>
              </a:spcAft>
              <a:buSzPts val="1800"/>
              <a:buAutoNum type="arabicPeriod"/>
            </a:pPr>
            <a:r>
              <a:rPr lang="en"/>
              <a:t>Repeat this process for all the elements until the entire array is sorted.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Selection sort [2]</a:t>
            </a:r>
            <a:endParaRPr/>
          </a:p>
        </p:txBody>
      </p:sp>
      <p:sp>
        <p:nvSpPr>
          <p:cNvPr id="139" name="Google Shape;139;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0" name="Google Shape;140;p26"/>
          <p:cNvPicPr preferRelativeResize="0"/>
          <p:nvPr/>
        </p:nvPicPr>
        <p:blipFill>
          <a:blip r:embed="rId3">
            <a:alphaModFix/>
          </a:blip>
          <a:stretch>
            <a:fillRect/>
          </a:stretch>
        </p:blipFill>
        <p:spPr>
          <a:xfrm>
            <a:off x="904875" y="911375"/>
            <a:ext cx="7334250" cy="428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Selection Sort [3]</a:t>
            </a:r>
            <a:endParaRPr/>
          </a:p>
        </p:txBody>
      </p:sp>
      <p:sp>
        <p:nvSpPr>
          <p:cNvPr id="146" name="Google Shape;146;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7" name="Google Shape;147;p27"/>
          <p:cNvPicPr preferRelativeResize="0"/>
          <p:nvPr/>
        </p:nvPicPr>
        <p:blipFill>
          <a:blip r:embed="rId3">
            <a:alphaModFix/>
          </a:blip>
          <a:stretch>
            <a:fillRect/>
          </a:stretch>
        </p:blipFill>
        <p:spPr>
          <a:xfrm>
            <a:off x="311702" y="1217000"/>
            <a:ext cx="5995021" cy="341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Selection sort Analysis</a:t>
            </a:r>
            <a:endParaRPr/>
          </a:p>
        </p:txBody>
      </p:sp>
      <p:sp>
        <p:nvSpPr>
          <p:cNvPr id="153" name="Google Shape;153;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Selection of the lowest element requires scanning all </a:t>
            </a:r>
            <a:r>
              <a:rPr lang="en" b="1"/>
              <a:t>n</a:t>
            </a:r>
            <a:r>
              <a:rPr lang="en"/>
              <a:t> elements. This will take (n-1) comparisons.</a:t>
            </a:r>
            <a:endParaRPr/>
          </a:p>
          <a:p>
            <a:pPr marL="457200" lvl="0" indent="-342900" algn="l" rtl="0">
              <a:spcBef>
                <a:spcPts val="0"/>
              </a:spcBef>
              <a:spcAft>
                <a:spcPts val="0"/>
              </a:spcAft>
              <a:buSzPts val="1800"/>
              <a:buChar char="●"/>
            </a:pPr>
            <a:r>
              <a:rPr lang="en"/>
              <a:t> Swapping it into the first position.</a:t>
            </a:r>
            <a:endParaRPr/>
          </a:p>
          <a:p>
            <a:pPr marL="457200" lvl="0" indent="-342900" algn="l" rtl="0">
              <a:spcBef>
                <a:spcPts val="0"/>
              </a:spcBef>
              <a:spcAft>
                <a:spcPts val="0"/>
              </a:spcAft>
              <a:buSzPts val="1800"/>
              <a:buChar char="●"/>
            </a:pPr>
            <a:r>
              <a:rPr lang="en"/>
              <a:t>Finding the next lowest element requires scanning remaining n-1 elements and so on, therefore it will take comparisons as=&gt; (n-1)+(n-2)+ … + 2 + 1 comparisons ie: O(n</a:t>
            </a:r>
            <a:r>
              <a:rPr lang="en" baseline="30000"/>
              <a:t>2</a:t>
            </a:r>
            <a:r>
              <a:rPr lang="en"/>
              <a:t>) comparisons.</a:t>
            </a:r>
            <a:endParaRPr/>
          </a:p>
          <a:p>
            <a:pPr marL="457200" lvl="0" indent="-342900" algn="l" rtl="0">
              <a:spcBef>
                <a:spcPts val="0"/>
              </a:spcBef>
              <a:spcAft>
                <a:spcPts val="0"/>
              </a:spcAft>
              <a:buSzPts val="1800"/>
              <a:buChar char="●"/>
            </a:pPr>
            <a:r>
              <a:rPr lang="en"/>
              <a:t>At every loop, it requires swapping of 1 swap for n-1 elements.</a:t>
            </a:r>
            <a:endParaRPr/>
          </a:p>
          <a:p>
            <a:pPr marL="457200" lvl="0" indent="-342900" algn="l" rtl="0">
              <a:spcBef>
                <a:spcPts val="0"/>
              </a:spcBef>
              <a:spcAft>
                <a:spcPts val="0"/>
              </a:spcAft>
              <a:buSzPts val="1800"/>
              <a:buChar char="●"/>
            </a:pPr>
            <a:r>
              <a:rPr lang="en"/>
              <a:t>Therefore:</a:t>
            </a:r>
            <a:endParaRPr/>
          </a:p>
          <a:p>
            <a:pPr marL="914400" lvl="1" indent="-317500" algn="l" rtl="0">
              <a:spcBef>
                <a:spcPts val="0"/>
              </a:spcBef>
              <a:spcAft>
                <a:spcPts val="0"/>
              </a:spcAft>
              <a:buSzPts val="1400"/>
              <a:buChar char="○"/>
            </a:pPr>
            <a:r>
              <a:rPr lang="en"/>
              <a:t>Worst case performance: O(n</a:t>
            </a:r>
            <a:r>
              <a:rPr lang="en" baseline="30000"/>
              <a:t>2</a:t>
            </a:r>
            <a:r>
              <a:rPr lang="en"/>
              <a:t>).</a:t>
            </a:r>
            <a:endParaRPr/>
          </a:p>
          <a:p>
            <a:pPr marL="914400" lvl="1" indent="-317500" algn="l" rtl="0">
              <a:spcBef>
                <a:spcPts val="0"/>
              </a:spcBef>
              <a:spcAft>
                <a:spcPts val="0"/>
              </a:spcAft>
              <a:buSzPts val="1400"/>
              <a:buChar char="○"/>
            </a:pPr>
            <a:r>
              <a:rPr lang="en"/>
              <a:t>Best case performance: O(n</a:t>
            </a:r>
            <a:r>
              <a:rPr lang="en" baseline="30000"/>
              <a:t>2</a:t>
            </a:r>
            <a:r>
              <a:rPr lang="en"/>
              <a:t>).</a:t>
            </a:r>
            <a:endParaRPr/>
          </a:p>
          <a:p>
            <a:pPr marL="914400" lvl="1" indent="-317500" algn="l" rtl="0">
              <a:spcBef>
                <a:spcPts val="0"/>
              </a:spcBef>
              <a:spcAft>
                <a:spcPts val="0"/>
              </a:spcAft>
              <a:buSzPts val="1400"/>
              <a:buChar char="○"/>
            </a:pPr>
            <a:r>
              <a:rPr lang="en"/>
              <a:t>Average case performance: O(n</a:t>
            </a:r>
            <a:r>
              <a:rPr lang="en" baseline="30000"/>
              <a:t>2</a:t>
            </a:r>
            <a:r>
              <a:rPr lang="en"/>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Assignment</a:t>
            </a:r>
            <a:endParaRPr/>
          </a:p>
        </p:txBody>
      </p:sp>
      <p:sp>
        <p:nvSpPr>
          <p:cNvPr id="159" name="Google Shape;159;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t>Trace the selection sort algorithm for sorting the following list of elements in ascending order:</a:t>
            </a:r>
            <a:endParaRPr/>
          </a:p>
          <a:p>
            <a:pPr marL="457200" lvl="0" indent="-342900" algn="l" rtl="0">
              <a:spcBef>
                <a:spcPts val="1200"/>
              </a:spcBef>
              <a:spcAft>
                <a:spcPts val="0"/>
              </a:spcAft>
              <a:buSzPts val="1800"/>
              <a:buAutoNum type="arabicPeriod"/>
            </a:pPr>
            <a:r>
              <a:rPr lang="en"/>
              <a:t>{0,1,2,3,4,5,6,7,8,9}</a:t>
            </a:r>
            <a:endParaRPr/>
          </a:p>
          <a:p>
            <a:pPr marL="457200" lvl="0" indent="-342900" algn="l" rtl="0">
              <a:spcBef>
                <a:spcPts val="0"/>
              </a:spcBef>
              <a:spcAft>
                <a:spcPts val="0"/>
              </a:spcAft>
              <a:buSzPts val="1800"/>
              <a:buAutoNum type="arabicPeriod"/>
            </a:pPr>
            <a:r>
              <a:rPr lang="en"/>
              <a:t>{9,8,7,6,5,4,3,2,1,0}</a:t>
            </a:r>
            <a:endParaRPr/>
          </a:p>
          <a:p>
            <a:pPr marL="457200" lvl="0" indent="-342900" algn="l" rtl="0">
              <a:spcBef>
                <a:spcPts val="0"/>
              </a:spcBef>
              <a:spcAft>
                <a:spcPts val="0"/>
              </a:spcAft>
              <a:buSzPts val="1800"/>
              <a:buAutoNum type="arabicPeriod"/>
            </a:pPr>
            <a:r>
              <a:rPr lang="en"/>
              <a:t>{0,9,1,8,2,7,3,6,4,5}</a:t>
            </a:r>
            <a:endParaRPr/>
          </a:p>
          <a:p>
            <a:pPr marL="0" lvl="0" indent="0" algn="l" rtl="0">
              <a:spcBef>
                <a:spcPts val="1200"/>
              </a:spcBef>
              <a:spcAft>
                <a:spcPts val="1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Bubble Sort</a:t>
            </a:r>
            <a:endParaRPr dirty="0"/>
          </a:p>
        </p:txBody>
      </p:sp>
      <p:sp>
        <p:nvSpPr>
          <p:cNvPr id="165" name="Google Shape;16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Repeatedly swap the adjacent elements if they are in the wrong order.</a:t>
            </a:r>
            <a:endParaRPr/>
          </a:p>
          <a:p>
            <a:pPr marL="0" lvl="0" indent="0" algn="l" rtl="0">
              <a:spcBef>
                <a:spcPts val="1200"/>
              </a:spcBef>
              <a:spcAft>
                <a:spcPts val="0"/>
              </a:spcAft>
              <a:buNone/>
            </a:pPr>
            <a:r>
              <a:rPr lang="en"/>
              <a:t>Algorithm</a:t>
            </a:r>
            <a:endParaRPr/>
          </a:p>
          <a:p>
            <a:pPr marL="457200" lvl="0" indent="-342900" algn="l" rtl="0">
              <a:spcBef>
                <a:spcPts val="1200"/>
              </a:spcBef>
              <a:spcAft>
                <a:spcPts val="0"/>
              </a:spcAft>
              <a:buSzPts val="1800"/>
              <a:buAutoNum type="arabicPeriod"/>
            </a:pPr>
            <a:r>
              <a:rPr lang="en"/>
              <a:t>Compare each pair of adjacent elements in the array containing n elements.</a:t>
            </a:r>
            <a:endParaRPr/>
          </a:p>
          <a:p>
            <a:pPr marL="457200" lvl="0" indent="-342900" algn="l" rtl="0">
              <a:spcBef>
                <a:spcPts val="0"/>
              </a:spcBef>
              <a:spcAft>
                <a:spcPts val="0"/>
              </a:spcAft>
              <a:buSzPts val="1800"/>
              <a:buAutoNum type="arabicPeriod"/>
            </a:pPr>
            <a:r>
              <a:rPr lang="en"/>
              <a:t>Swap two elements if necessary</a:t>
            </a:r>
            <a:endParaRPr/>
          </a:p>
          <a:p>
            <a:pPr marL="457200" lvl="0" indent="-342900" algn="l" rtl="0">
              <a:spcBef>
                <a:spcPts val="0"/>
              </a:spcBef>
              <a:spcAft>
                <a:spcPts val="0"/>
              </a:spcAft>
              <a:buSzPts val="1800"/>
              <a:buAutoNum type="arabicPeriod"/>
            </a:pPr>
            <a:r>
              <a:rPr lang="en"/>
              <a:t>Repeat this process for all elements until the entire array is sorted.</a:t>
            </a:r>
            <a:endParaRPr/>
          </a:p>
          <a:p>
            <a:pPr marL="457200" lvl="0" indent="-342900" algn="l" rtl="0">
              <a:spcBef>
                <a:spcPts val="0"/>
              </a:spcBef>
              <a:spcAft>
                <a:spcPts val="0"/>
              </a:spcAft>
              <a:buSzPts val="1800"/>
              <a:buAutoNum type="arabicPeriod"/>
            </a:pPr>
            <a:r>
              <a:rPr lang="en"/>
              <a:t>Reduce n by 1 and go to step 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Bubble Sort [2]</a:t>
            </a:r>
            <a:endParaRPr/>
          </a:p>
        </p:txBody>
      </p:sp>
      <p:sp>
        <p:nvSpPr>
          <p:cNvPr id="171" name="Google Shape;171;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2" name="Google Shape;172;p31"/>
          <p:cNvPicPr preferRelativeResize="0"/>
          <p:nvPr/>
        </p:nvPicPr>
        <p:blipFill rotWithShape="1">
          <a:blip r:embed="rId3">
            <a:alphaModFix/>
          </a:blip>
          <a:srcRect b="4807"/>
          <a:stretch/>
        </p:blipFill>
        <p:spPr>
          <a:xfrm>
            <a:off x="1490895" y="1017725"/>
            <a:ext cx="7653105" cy="4125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25755" algn="l" rtl="0">
              <a:spcBef>
                <a:spcPts val="0"/>
              </a:spcBef>
              <a:spcAft>
                <a:spcPts val="0"/>
              </a:spcAft>
              <a:buSzPct val="100000"/>
              <a:buChar char="●"/>
            </a:pPr>
            <a:r>
              <a:rPr lang="en" dirty="0"/>
              <a:t>Sorting is a technique to </a:t>
            </a:r>
            <a:r>
              <a:rPr lang="en" b="1" dirty="0"/>
              <a:t>rearrange the elements of a list</a:t>
            </a:r>
            <a:r>
              <a:rPr lang="en" dirty="0"/>
              <a:t> in ascending or descending order, which can be numerical, lexicographical, or any user-defined order. </a:t>
            </a:r>
            <a:endParaRPr dirty="0"/>
          </a:p>
          <a:p>
            <a:pPr marL="457200" lvl="0" indent="-325755" algn="l" rtl="0">
              <a:spcBef>
                <a:spcPts val="0"/>
              </a:spcBef>
              <a:spcAft>
                <a:spcPts val="0"/>
              </a:spcAft>
              <a:buSzPct val="100000"/>
              <a:buChar char="●"/>
            </a:pPr>
            <a:r>
              <a:rPr lang="en" dirty="0"/>
              <a:t>Sorting is a process through which the data is arranged in ascending or descending order </a:t>
            </a:r>
            <a:endParaRPr dirty="0"/>
          </a:p>
          <a:p>
            <a:pPr marL="457200" lvl="0" indent="-325755" algn="l" rtl="0">
              <a:spcBef>
                <a:spcPts val="0"/>
              </a:spcBef>
              <a:spcAft>
                <a:spcPts val="0"/>
              </a:spcAft>
              <a:buSzPct val="100000"/>
              <a:buChar char="●"/>
            </a:pPr>
            <a:r>
              <a:rPr lang="en" dirty="0"/>
              <a:t>The complexity of a sorting algorithm can be measured in terms of </a:t>
            </a:r>
            <a:endParaRPr dirty="0"/>
          </a:p>
          <a:p>
            <a:pPr marL="914400" lvl="1" indent="-304165" algn="l" rtl="0">
              <a:spcBef>
                <a:spcPts val="0"/>
              </a:spcBef>
              <a:spcAft>
                <a:spcPts val="0"/>
              </a:spcAft>
              <a:buSzPct val="100000"/>
              <a:buChar char="○"/>
            </a:pPr>
            <a:r>
              <a:rPr lang="en" dirty="0"/>
              <a:t>number of algorithm steps to sort n records </a:t>
            </a:r>
            <a:endParaRPr dirty="0"/>
          </a:p>
          <a:p>
            <a:pPr marL="914400" lvl="1" indent="-304165" algn="l" rtl="0">
              <a:spcBef>
                <a:spcPts val="0"/>
              </a:spcBef>
              <a:spcAft>
                <a:spcPts val="0"/>
              </a:spcAft>
              <a:buSzPct val="100000"/>
              <a:buChar char="○"/>
            </a:pPr>
            <a:r>
              <a:rPr lang="en" dirty="0"/>
              <a:t>number of comparisons between keys (appropriate when the keys are long character strings) </a:t>
            </a:r>
            <a:endParaRPr dirty="0"/>
          </a:p>
          <a:p>
            <a:pPr marL="914400" lvl="1" indent="-304165" algn="l" rtl="0">
              <a:spcBef>
                <a:spcPts val="0"/>
              </a:spcBef>
              <a:spcAft>
                <a:spcPts val="0"/>
              </a:spcAft>
              <a:buSzPct val="100000"/>
              <a:buChar char="○"/>
            </a:pPr>
            <a:r>
              <a:rPr lang="en" dirty="0"/>
              <a:t>number of times records must be moved (appropriate when record size is large) </a:t>
            </a:r>
            <a:endParaRPr dirty="0"/>
          </a:p>
          <a:p>
            <a:pPr marL="457200" lvl="0" indent="-325755" algn="l" rtl="0">
              <a:spcBef>
                <a:spcPts val="0"/>
              </a:spcBef>
              <a:spcAft>
                <a:spcPts val="0"/>
              </a:spcAft>
              <a:buSzPct val="100000"/>
              <a:buChar char="●"/>
            </a:pPr>
            <a:r>
              <a:rPr lang="en" dirty="0"/>
              <a:t>Example: </a:t>
            </a:r>
            <a:endParaRPr dirty="0"/>
          </a:p>
          <a:p>
            <a:pPr marL="914400" lvl="1" indent="-304165" algn="l" rtl="0">
              <a:spcBef>
                <a:spcPts val="0"/>
              </a:spcBef>
              <a:spcAft>
                <a:spcPts val="0"/>
              </a:spcAft>
              <a:buSzPct val="100000"/>
              <a:buChar char="○"/>
            </a:pPr>
            <a:r>
              <a:rPr lang="en" dirty="0"/>
              <a:t>1, 3, 4, 6, 8, 9 are in increasing order, as every next element is greater than the previous element. </a:t>
            </a:r>
            <a:endParaRPr dirty="0"/>
          </a:p>
          <a:p>
            <a:pPr marL="914400" lvl="1" indent="-304165" algn="l" rtl="0">
              <a:spcBef>
                <a:spcPts val="0"/>
              </a:spcBef>
              <a:spcAft>
                <a:spcPts val="0"/>
              </a:spcAft>
              <a:buSzPct val="100000"/>
              <a:buChar char="○"/>
            </a:pPr>
            <a:r>
              <a:rPr lang="en" dirty="0"/>
              <a:t>9, 8, 6, 4, 3, 1 are in decreasing order, as every next element is less than the previous element. </a:t>
            </a:r>
            <a:endParaRPr dirty="0"/>
          </a:p>
          <a:p>
            <a:pPr marL="914400" lvl="1" indent="-304165" algn="l" rtl="0">
              <a:spcBef>
                <a:spcPts val="0"/>
              </a:spcBef>
              <a:spcAft>
                <a:spcPts val="0"/>
              </a:spcAft>
              <a:buSzPct val="100000"/>
              <a:buChar char="○"/>
            </a:pPr>
            <a:r>
              <a:rPr lang="en" dirty="0"/>
              <a:t>9, 8, 6, 3, 3, 1 are in non-increasing order, as every next element is less than or equal to (in case of 3) but not greater than any previous element. </a:t>
            </a:r>
            <a:endParaRPr dirty="0"/>
          </a:p>
          <a:p>
            <a:pPr marL="914400" lvl="1" indent="-304165" algn="l" rtl="0">
              <a:spcBef>
                <a:spcPts val="0"/>
              </a:spcBef>
              <a:spcAft>
                <a:spcPts val="0"/>
              </a:spcAft>
              <a:buSzPct val="100000"/>
              <a:buChar char="○"/>
            </a:pPr>
            <a:r>
              <a:rPr lang="en" dirty="0"/>
              <a:t>1, 3, 3, 6, 8, 9 are in non-decreasing order, as every next element is greater than or equal to (in case of 3) but not less than the previous one.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Bubble Sort [3]</a:t>
            </a:r>
            <a:endParaRPr/>
          </a:p>
        </p:txBody>
      </p:sp>
      <p:sp>
        <p:nvSpPr>
          <p:cNvPr id="178" name="Google Shape;17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9" name="Google Shape;179;p32"/>
          <p:cNvPicPr preferRelativeResize="0"/>
          <p:nvPr/>
        </p:nvPicPr>
        <p:blipFill>
          <a:blip r:embed="rId3">
            <a:alphaModFix/>
          </a:blip>
          <a:stretch>
            <a:fillRect/>
          </a:stretch>
        </p:blipFill>
        <p:spPr>
          <a:xfrm>
            <a:off x="1222475" y="1152475"/>
            <a:ext cx="6528425" cy="3917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Bubble sort[4]</a:t>
            </a:r>
            <a:endParaRPr/>
          </a:p>
        </p:txBody>
      </p:sp>
      <p:sp>
        <p:nvSpPr>
          <p:cNvPr id="185" name="Google Shape;18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Trace the selection sort algorithm for sorting the following list of elements in ascending order:</a:t>
            </a:r>
            <a:endParaRPr/>
          </a:p>
          <a:p>
            <a:pPr marL="457200" lvl="0" indent="-342900" algn="l" rtl="0">
              <a:spcBef>
                <a:spcPts val="1200"/>
              </a:spcBef>
              <a:spcAft>
                <a:spcPts val="0"/>
              </a:spcAft>
              <a:buSzPts val="1800"/>
              <a:buAutoNum type="arabicPeriod"/>
            </a:pPr>
            <a:r>
              <a:rPr lang="en"/>
              <a:t>{0,1,2,3,4,5,6,7,8,9}</a:t>
            </a:r>
            <a:endParaRPr/>
          </a:p>
          <a:p>
            <a:pPr marL="457200" lvl="0" indent="-342900" algn="l" rtl="0">
              <a:spcBef>
                <a:spcPts val="0"/>
              </a:spcBef>
              <a:spcAft>
                <a:spcPts val="0"/>
              </a:spcAft>
              <a:buSzPts val="1800"/>
              <a:buAutoNum type="arabicPeriod"/>
            </a:pPr>
            <a:r>
              <a:rPr lang="en"/>
              <a:t>{9,8,7,6,5,4,3,2,1,0}</a:t>
            </a:r>
            <a:endParaRPr/>
          </a:p>
          <a:p>
            <a:pPr marL="457200" lvl="0" indent="-342900" algn="l" rtl="0">
              <a:spcBef>
                <a:spcPts val="0"/>
              </a:spcBef>
              <a:spcAft>
                <a:spcPts val="0"/>
              </a:spcAft>
              <a:buSzPts val="1800"/>
              <a:buAutoNum type="arabicPeriod"/>
            </a:pPr>
            <a:r>
              <a:rPr lang="en"/>
              <a:t>{0,9,1,8,2,7,3,6,4,5}</a:t>
            </a:r>
            <a:endParaRPr/>
          </a:p>
          <a:p>
            <a:pPr marL="0" lvl="0" indent="0" algn="l" rtl="0">
              <a:spcBef>
                <a:spcPts val="1200"/>
              </a:spcBef>
              <a:spcAft>
                <a:spcPts val="12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Bubble Sort Analysis</a:t>
            </a:r>
            <a:endParaRPr/>
          </a:p>
        </p:txBody>
      </p:sp>
      <p:sp>
        <p:nvSpPr>
          <p:cNvPr id="191" name="Google Shape;191;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Outer loop requires n iterations</a:t>
            </a:r>
            <a:endParaRPr/>
          </a:p>
          <a:p>
            <a:pPr marL="457200" lvl="0" indent="-342900" algn="l" rtl="0">
              <a:spcBef>
                <a:spcPts val="0"/>
              </a:spcBef>
              <a:spcAft>
                <a:spcPts val="0"/>
              </a:spcAft>
              <a:buSzPts val="1800"/>
              <a:buChar char="●"/>
            </a:pPr>
            <a:r>
              <a:rPr lang="en"/>
              <a:t>A single iteration of the inner loop requires time bounded by the constant c.</a:t>
            </a:r>
            <a:endParaRPr/>
          </a:p>
          <a:p>
            <a:pPr marL="457200" lvl="0" indent="-342900" algn="l" rtl="0">
              <a:spcBef>
                <a:spcPts val="0"/>
              </a:spcBef>
              <a:spcAft>
                <a:spcPts val="0"/>
              </a:spcAft>
              <a:buSzPts val="1800"/>
              <a:buChar char="●"/>
            </a:pPr>
            <a:r>
              <a:rPr lang="en"/>
              <a:t>Inner loop</a:t>
            </a:r>
            <a:endParaRPr/>
          </a:p>
          <a:p>
            <a:pPr marL="914400" lvl="1" indent="-317500" algn="l" rtl="0">
              <a:spcBef>
                <a:spcPts val="0"/>
              </a:spcBef>
              <a:spcAft>
                <a:spcPts val="0"/>
              </a:spcAft>
              <a:buSzPts val="1400"/>
              <a:buChar char="○"/>
            </a:pPr>
            <a:r>
              <a:rPr lang="en"/>
              <a:t>When i=0, requires n-1 iterations</a:t>
            </a:r>
            <a:endParaRPr/>
          </a:p>
          <a:p>
            <a:pPr marL="914400" lvl="1" indent="-317500" algn="l" rtl="0">
              <a:spcBef>
                <a:spcPts val="0"/>
              </a:spcBef>
              <a:spcAft>
                <a:spcPts val="0"/>
              </a:spcAft>
              <a:buSzPts val="1400"/>
              <a:buChar char="○"/>
            </a:pPr>
            <a:r>
              <a:rPr lang="en"/>
              <a:t>When i=1, requires n-2 iterations</a:t>
            </a:r>
            <a:endParaRPr/>
          </a:p>
          <a:p>
            <a:pPr marL="914400" lvl="1" indent="-317500" algn="l" rtl="0">
              <a:spcBef>
                <a:spcPts val="0"/>
              </a:spcBef>
              <a:spcAft>
                <a:spcPts val="0"/>
              </a:spcAft>
              <a:buSzPts val="1400"/>
              <a:buChar char="○"/>
            </a:pPr>
            <a:r>
              <a:rPr lang="en"/>
              <a:t>When i=n-1, requires 0 iterations.</a:t>
            </a:r>
            <a:endParaRPr/>
          </a:p>
          <a:p>
            <a:pPr marL="457200" lvl="0" indent="-342900" algn="l" rtl="0">
              <a:spcBef>
                <a:spcPts val="0"/>
              </a:spcBef>
              <a:spcAft>
                <a:spcPts val="0"/>
              </a:spcAft>
              <a:buSzPts val="1800"/>
              <a:buChar char="●"/>
            </a:pPr>
            <a:r>
              <a:rPr lang="en"/>
              <a:t>So, the total number of iterations = 0+1+ … + (n-1) = n(n-1)/2</a:t>
            </a:r>
            <a:endParaRPr/>
          </a:p>
          <a:p>
            <a:pPr marL="457200" lvl="0" indent="-342900" algn="l" rtl="0">
              <a:spcBef>
                <a:spcPts val="0"/>
              </a:spcBef>
              <a:spcAft>
                <a:spcPts val="0"/>
              </a:spcAft>
              <a:buSzPts val="1800"/>
              <a:buChar char="●"/>
            </a:pPr>
            <a:r>
              <a:rPr lang="en"/>
              <a:t>Total time = c*n(n-1)/2 = O(n</a:t>
            </a:r>
            <a:r>
              <a:rPr lang="en" baseline="30000"/>
              <a:t>2</a:t>
            </a:r>
            <a:r>
              <a:rPr lang="en"/>
              <a:t>).</a:t>
            </a:r>
            <a:endParaRPr/>
          </a:p>
          <a:p>
            <a:pPr marL="457200" lvl="0" indent="-342900" algn="l" rtl="0">
              <a:spcBef>
                <a:spcPts val="0"/>
              </a:spcBef>
              <a:spcAft>
                <a:spcPts val="0"/>
              </a:spcAft>
              <a:buSzPts val="1800"/>
              <a:buChar char="●"/>
            </a:pPr>
            <a:r>
              <a:rPr lang="en"/>
              <a:t>Worst case and average case complexity is O(n</a:t>
            </a:r>
            <a:r>
              <a:rPr lang="en" baseline="30000"/>
              <a:t>2</a:t>
            </a:r>
            <a:r>
              <a:rPr lang="en"/>
              <a:t>) </a:t>
            </a:r>
            <a:endParaRPr/>
          </a:p>
          <a:p>
            <a:pPr marL="457200" lvl="0" indent="-342900" algn="l" rtl="0">
              <a:spcBef>
                <a:spcPts val="0"/>
              </a:spcBef>
              <a:spcAft>
                <a:spcPts val="0"/>
              </a:spcAft>
              <a:buSzPts val="1800"/>
              <a:buChar char="●"/>
            </a:pPr>
            <a:r>
              <a:rPr lang="en"/>
              <a:t>best case it is O(n</a:t>
            </a:r>
            <a:r>
              <a:rPr lang="en" baseline="30000"/>
              <a:t>2</a:t>
            </a:r>
            <a:r>
              <a:rPr lang="en"/>
              <a: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Shell Sort</a:t>
            </a:r>
            <a:endParaRPr/>
          </a:p>
        </p:txBody>
      </p:sp>
      <p:sp>
        <p:nvSpPr>
          <p:cNvPr id="197" name="Google Shape;197;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Char char="●"/>
            </a:pPr>
            <a:r>
              <a:rPr lang="en"/>
              <a:t>Shell sort is a generalized version of the insertion sort algorithm. </a:t>
            </a:r>
            <a:endParaRPr/>
          </a:p>
          <a:p>
            <a:pPr marL="457200" lvl="0" indent="-325755" algn="l" rtl="0">
              <a:spcBef>
                <a:spcPts val="0"/>
              </a:spcBef>
              <a:spcAft>
                <a:spcPts val="0"/>
              </a:spcAft>
              <a:buSzPct val="100000"/>
              <a:buChar char="●"/>
            </a:pPr>
            <a:r>
              <a:rPr lang="en"/>
              <a:t>It first </a:t>
            </a:r>
            <a:r>
              <a:rPr lang="en" b="1"/>
              <a:t>sorts elements that are far apart from each other and successively reduces the interval</a:t>
            </a:r>
            <a:r>
              <a:rPr lang="en"/>
              <a:t> between the elements to be sorted.</a:t>
            </a:r>
            <a:endParaRPr/>
          </a:p>
          <a:p>
            <a:pPr marL="457200" lvl="0" indent="-325755" algn="l" rtl="0">
              <a:spcBef>
                <a:spcPts val="0"/>
              </a:spcBef>
              <a:spcAft>
                <a:spcPts val="0"/>
              </a:spcAft>
              <a:buSzPct val="100000"/>
              <a:buChar char="●"/>
            </a:pPr>
            <a:r>
              <a:rPr lang="en"/>
              <a:t>The interval between the elements is reduced based on the sequence used.</a:t>
            </a:r>
            <a:endParaRPr/>
          </a:p>
          <a:p>
            <a:pPr marL="457200" lvl="0" indent="-325755" algn="l" rtl="0">
              <a:spcBef>
                <a:spcPts val="0"/>
              </a:spcBef>
              <a:spcAft>
                <a:spcPts val="0"/>
              </a:spcAft>
              <a:buSzPct val="100000"/>
              <a:buChar char="●"/>
            </a:pPr>
            <a:r>
              <a:rPr lang="en"/>
              <a:t>Compare elements in the array that are separated by a gap of &gt;1 indexes.</a:t>
            </a:r>
            <a:endParaRPr/>
          </a:p>
          <a:p>
            <a:pPr marL="457200" lvl="0" indent="-325755" algn="l" rtl="0">
              <a:spcBef>
                <a:spcPts val="0"/>
              </a:spcBef>
              <a:spcAft>
                <a:spcPts val="0"/>
              </a:spcAft>
              <a:buSzPct val="100000"/>
              <a:buChar char="●"/>
            </a:pPr>
            <a:r>
              <a:rPr lang="en"/>
              <a:t>Makes multiple passes through the array and sorts a number of equally sized sets using insertion sort.</a:t>
            </a:r>
            <a:endParaRPr/>
          </a:p>
          <a:p>
            <a:pPr marL="0" lvl="0" indent="0" algn="l" rtl="0">
              <a:spcBef>
                <a:spcPts val="1200"/>
              </a:spcBef>
              <a:spcAft>
                <a:spcPts val="0"/>
              </a:spcAft>
              <a:buNone/>
            </a:pPr>
            <a:r>
              <a:rPr lang="en" b="1" u="sng"/>
              <a:t>Algorithm</a:t>
            </a:r>
            <a:endParaRPr b="1" u="sng"/>
          </a:p>
          <a:p>
            <a:pPr marL="457200" lvl="0" indent="-325755" algn="l" rtl="0">
              <a:spcBef>
                <a:spcPts val="1200"/>
              </a:spcBef>
              <a:spcAft>
                <a:spcPts val="0"/>
              </a:spcAft>
              <a:buSzPct val="100000"/>
              <a:buChar char="●"/>
            </a:pPr>
            <a:r>
              <a:rPr lang="en"/>
              <a:t>Initialize the gap size (N/2, N/4, ...1)</a:t>
            </a:r>
            <a:endParaRPr/>
          </a:p>
          <a:p>
            <a:pPr marL="457200" lvl="0" indent="-325755" algn="l" rtl="0">
              <a:spcBef>
                <a:spcPts val="0"/>
              </a:spcBef>
              <a:spcAft>
                <a:spcPts val="0"/>
              </a:spcAft>
              <a:buSzPct val="100000"/>
              <a:buChar char="●"/>
            </a:pPr>
            <a:r>
              <a:rPr lang="en"/>
              <a:t>Divide the array into subarrays of equal gap size</a:t>
            </a:r>
            <a:endParaRPr/>
          </a:p>
          <a:p>
            <a:pPr marL="457200" lvl="0" indent="-325755" algn="l" rtl="0">
              <a:spcBef>
                <a:spcPts val="0"/>
              </a:spcBef>
              <a:spcAft>
                <a:spcPts val="0"/>
              </a:spcAft>
              <a:buSzPct val="100000"/>
              <a:buChar char="●"/>
            </a:pPr>
            <a:r>
              <a:rPr lang="en"/>
              <a:t>Apply insertion sort on the subarrays.</a:t>
            </a:r>
            <a:endParaRPr/>
          </a:p>
          <a:p>
            <a:pPr marL="457200" lvl="0" indent="-325755" algn="l" rtl="0">
              <a:spcBef>
                <a:spcPts val="0"/>
              </a:spcBef>
              <a:spcAft>
                <a:spcPts val="0"/>
              </a:spcAft>
              <a:buSzPct val="100000"/>
              <a:buChar char="●"/>
            </a:pPr>
            <a:r>
              <a:rPr lang="en"/>
              <a:t>Repeat the above steps by decreasing the gap size until the gap size becomes 0 resulting into a sorted array.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Shell Sort - Implementation</a:t>
            </a:r>
            <a:endParaRPr/>
          </a:p>
        </p:txBody>
      </p:sp>
      <p:sp>
        <p:nvSpPr>
          <p:cNvPr id="203" name="Google Shape;203;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4" name="Google Shape;204;p36"/>
          <p:cNvPicPr preferRelativeResize="0"/>
          <p:nvPr/>
        </p:nvPicPr>
        <p:blipFill>
          <a:blip r:embed="rId3">
            <a:alphaModFix/>
          </a:blip>
          <a:stretch>
            <a:fillRect/>
          </a:stretch>
        </p:blipFill>
        <p:spPr>
          <a:xfrm>
            <a:off x="0" y="1261163"/>
            <a:ext cx="9144001" cy="35597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Shell Sort - example</a:t>
            </a:r>
            <a:endParaRPr/>
          </a:p>
        </p:txBody>
      </p:sp>
      <p:sp>
        <p:nvSpPr>
          <p:cNvPr id="210" name="Google Shape;210;p37"/>
          <p:cNvSpPr txBox="1">
            <a:spLocks noGrp="1"/>
          </p:cNvSpPr>
          <p:nvPr>
            <p:ph type="body" idx="1"/>
          </p:nvPr>
        </p:nvSpPr>
        <p:spPr>
          <a:xfrm>
            <a:off x="311700" y="1152475"/>
            <a:ext cx="8520600" cy="39258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Consider an unsorted array: 81 94 11 96 12 35 17 95 28 58</a:t>
            </a:r>
            <a:endParaRPr/>
          </a:p>
          <a:p>
            <a:pPr marL="457200" lvl="0" indent="-342900" algn="l" rtl="0">
              <a:spcBef>
                <a:spcPts val="1200"/>
              </a:spcBef>
              <a:spcAft>
                <a:spcPts val="0"/>
              </a:spcAft>
              <a:buSzPts val="1800"/>
              <a:buAutoNum type="arabicPeriod"/>
            </a:pPr>
            <a:r>
              <a:rPr lang="en"/>
              <a:t>n=10, consider gap as k=5 [</a:t>
            </a:r>
            <a:r>
              <a:rPr lang="en" b="1"/>
              <a:t>10/2</a:t>
            </a:r>
            <a:r>
              <a:rPr lang="en"/>
              <a:t>]</a:t>
            </a:r>
            <a:br>
              <a:rPr lang="en"/>
            </a:br>
            <a:r>
              <a:rPr lang="en"/>
              <a:t>[</a:t>
            </a:r>
            <a:r>
              <a:rPr lang="en">
                <a:solidFill>
                  <a:srgbClr val="FF0000"/>
                </a:solidFill>
              </a:rPr>
              <a:t>81 94 11 96 12</a:t>
            </a:r>
            <a:r>
              <a:rPr lang="en"/>
              <a:t>] [</a:t>
            </a:r>
            <a:r>
              <a:rPr lang="en">
                <a:solidFill>
                  <a:srgbClr val="1155CC"/>
                </a:solidFill>
              </a:rPr>
              <a:t>35 17 95 28 58</a:t>
            </a:r>
            <a:r>
              <a:rPr lang="en"/>
              <a:t>]</a:t>
            </a:r>
            <a:br>
              <a:rPr lang="en"/>
            </a:br>
            <a:r>
              <a:rPr lang="en"/>
              <a:t>First pass: [35 17 11 28 12 81 94 95 96 58]</a:t>
            </a:r>
            <a:br>
              <a:rPr lang="en"/>
            </a:br>
            <a:endParaRPr/>
          </a:p>
          <a:p>
            <a:pPr marL="457200" lvl="0" indent="-342900" algn="l" rtl="0">
              <a:spcBef>
                <a:spcPts val="0"/>
              </a:spcBef>
              <a:spcAft>
                <a:spcPts val="0"/>
              </a:spcAft>
              <a:buSzPts val="1800"/>
              <a:buAutoNum type="arabicPeriod"/>
            </a:pPr>
            <a:r>
              <a:rPr lang="en"/>
              <a:t>In second pass, K is reduced to 3 </a:t>
            </a:r>
            <a:r>
              <a:rPr lang="en" b="1"/>
              <a:t>[10/4]</a:t>
            </a:r>
            <a:r>
              <a:rPr lang="en"/>
              <a:t/>
            </a:r>
            <a:br>
              <a:rPr lang="en"/>
            </a:br>
            <a:r>
              <a:rPr lang="en"/>
              <a:t>[35 17 11] [28 12 81] [94 95 96] [58]</a:t>
            </a:r>
            <a:br>
              <a:rPr lang="en"/>
            </a:br>
            <a:r>
              <a:rPr lang="en"/>
              <a:t>Result: [28 12 11 35 17 81 58 95 96 94]</a:t>
            </a:r>
            <a:br>
              <a:rPr lang="en"/>
            </a:br>
            <a:endParaRPr/>
          </a:p>
          <a:p>
            <a:pPr marL="457200" lvl="0" indent="-342900" algn="l" rtl="0">
              <a:spcBef>
                <a:spcPts val="0"/>
              </a:spcBef>
              <a:spcAft>
                <a:spcPts val="0"/>
              </a:spcAft>
              <a:buSzPts val="1800"/>
              <a:buAutoNum type="arabicPeriod"/>
            </a:pPr>
            <a:r>
              <a:rPr lang="en"/>
              <a:t>In third pass, K is reduced to 1 </a:t>
            </a:r>
            <a:r>
              <a:rPr lang="en" b="1"/>
              <a:t>[10/8]</a:t>
            </a:r>
            <a:r>
              <a:rPr lang="en"/>
              <a:t> </a:t>
            </a:r>
            <a:br>
              <a:rPr lang="en"/>
            </a:br>
            <a:r>
              <a:rPr lang="en"/>
              <a:t>[28] [12] [11] [35] [17] [81] [58] [95] [96] [94]</a:t>
            </a:r>
            <a:br>
              <a:rPr lang="en"/>
            </a:br>
            <a:r>
              <a:rPr lang="en"/>
              <a:t>Result: [11 12 17 28 35 58 81 94 95 96]</a:t>
            </a:r>
            <a:endParaRPr/>
          </a:p>
        </p:txBody>
      </p:sp>
      <p:pic>
        <p:nvPicPr>
          <p:cNvPr id="211" name="Google Shape;211;p37"/>
          <p:cNvPicPr preferRelativeResize="0"/>
          <p:nvPr/>
        </p:nvPicPr>
        <p:blipFill>
          <a:blip r:embed="rId3">
            <a:alphaModFix/>
          </a:blip>
          <a:stretch>
            <a:fillRect/>
          </a:stretch>
        </p:blipFill>
        <p:spPr>
          <a:xfrm>
            <a:off x="7095900" y="1680275"/>
            <a:ext cx="1597575" cy="321475"/>
          </a:xfrm>
          <a:prstGeom prst="rect">
            <a:avLst/>
          </a:prstGeom>
          <a:noFill/>
          <a:ln>
            <a:noFill/>
          </a:ln>
        </p:spPr>
      </p:pic>
      <p:pic>
        <p:nvPicPr>
          <p:cNvPr id="212" name="Google Shape;212;p37"/>
          <p:cNvPicPr preferRelativeResize="0"/>
          <p:nvPr/>
        </p:nvPicPr>
        <p:blipFill>
          <a:blip r:embed="rId4">
            <a:alphaModFix/>
          </a:blip>
          <a:stretch>
            <a:fillRect/>
          </a:stretch>
        </p:blipFill>
        <p:spPr>
          <a:xfrm>
            <a:off x="7176075" y="2001750"/>
            <a:ext cx="1442325" cy="279450"/>
          </a:xfrm>
          <a:prstGeom prst="rect">
            <a:avLst/>
          </a:prstGeom>
          <a:noFill/>
          <a:ln>
            <a:noFill/>
          </a:ln>
        </p:spPr>
      </p:pic>
      <p:pic>
        <p:nvPicPr>
          <p:cNvPr id="213" name="Google Shape;213;p37"/>
          <p:cNvPicPr preferRelativeResize="0"/>
          <p:nvPr/>
        </p:nvPicPr>
        <p:blipFill>
          <a:blip r:embed="rId5">
            <a:alphaModFix/>
          </a:blip>
          <a:stretch>
            <a:fillRect/>
          </a:stretch>
        </p:blipFill>
        <p:spPr>
          <a:xfrm>
            <a:off x="5787942" y="2563413"/>
            <a:ext cx="925458" cy="321475"/>
          </a:xfrm>
          <a:prstGeom prst="rect">
            <a:avLst/>
          </a:prstGeom>
          <a:noFill/>
          <a:ln>
            <a:noFill/>
          </a:ln>
        </p:spPr>
      </p:pic>
      <p:pic>
        <p:nvPicPr>
          <p:cNvPr id="214" name="Google Shape;214;p37"/>
          <p:cNvPicPr preferRelativeResize="0"/>
          <p:nvPr/>
        </p:nvPicPr>
        <p:blipFill>
          <a:blip r:embed="rId6">
            <a:alphaModFix/>
          </a:blip>
          <a:stretch>
            <a:fillRect/>
          </a:stretch>
        </p:blipFill>
        <p:spPr>
          <a:xfrm>
            <a:off x="5800963" y="2884875"/>
            <a:ext cx="899416" cy="269825"/>
          </a:xfrm>
          <a:prstGeom prst="rect">
            <a:avLst/>
          </a:prstGeom>
          <a:noFill/>
          <a:ln>
            <a:noFill/>
          </a:ln>
        </p:spPr>
      </p:pic>
      <p:pic>
        <p:nvPicPr>
          <p:cNvPr id="215" name="Google Shape;215;p37"/>
          <p:cNvPicPr preferRelativeResize="0"/>
          <p:nvPr/>
        </p:nvPicPr>
        <p:blipFill>
          <a:blip r:embed="rId7">
            <a:alphaModFix/>
          </a:blip>
          <a:stretch>
            <a:fillRect/>
          </a:stretch>
        </p:blipFill>
        <p:spPr>
          <a:xfrm>
            <a:off x="5773663" y="3154700"/>
            <a:ext cx="954024" cy="269825"/>
          </a:xfrm>
          <a:prstGeom prst="rect">
            <a:avLst/>
          </a:prstGeom>
          <a:noFill/>
          <a:ln>
            <a:noFill/>
          </a:ln>
        </p:spPr>
      </p:pic>
      <p:pic>
        <p:nvPicPr>
          <p:cNvPr id="216" name="Google Shape;216;p37"/>
          <p:cNvPicPr preferRelativeResize="0"/>
          <p:nvPr/>
        </p:nvPicPr>
        <p:blipFill>
          <a:blip r:embed="rId8">
            <a:alphaModFix/>
          </a:blip>
          <a:stretch>
            <a:fillRect/>
          </a:stretch>
        </p:blipFill>
        <p:spPr>
          <a:xfrm>
            <a:off x="5792513" y="3424525"/>
            <a:ext cx="394360" cy="269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Shell Sort - Analysis</a:t>
            </a:r>
            <a:endParaRPr/>
          </a:p>
        </p:txBody>
      </p:sp>
      <p:sp>
        <p:nvSpPr>
          <p:cNvPr id="222" name="Google Shape;222;p38"/>
          <p:cNvSpPr txBox="1">
            <a:spLocks noGrp="1"/>
          </p:cNvSpPr>
          <p:nvPr>
            <p:ph type="body" idx="1"/>
          </p:nvPr>
        </p:nvSpPr>
        <p:spPr>
          <a:xfrm>
            <a:off x="311700" y="1152475"/>
            <a:ext cx="8520600" cy="3925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Best Case = 0(nLogn)</a:t>
            </a:r>
            <a:endParaRPr/>
          </a:p>
          <a:p>
            <a:pPr marL="0" lvl="0" indent="0" algn="l" rtl="0">
              <a:spcBef>
                <a:spcPts val="1200"/>
              </a:spcBef>
              <a:spcAft>
                <a:spcPts val="0"/>
              </a:spcAft>
              <a:buNone/>
            </a:pPr>
            <a:r>
              <a:rPr lang="en"/>
              <a:t>Average Case = 0(nlogn)</a:t>
            </a:r>
            <a:endParaRPr/>
          </a:p>
          <a:p>
            <a:pPr marL="0" lvl="0" indent="0" algn="l" rtl="0">
              <a:spcBef>
                <a:spcPts val="1200"/>
              </a:spcBef>
              <a:spcAft>
                <a:spcPts val="1200"/>
              </a:spcAft>
              <a:buNone/>
            </a:pPr>
            <a:r>
              <a:rPr lang="en"/>
              <a:t>Worst Case = O(n</a:t>
            </a:r>
            <a:r>
              <a:rPr lang="en" baseline="30000"/>
              <a:t>2</a:t>
            </a:r>
            <a:r>
              <a:rPr lang="en"/>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Divide &amp; Conquer</a:t>
            </a:r>
            <a:endParaRPr/>
          </a:p>
        </p:txBody>
      </p:sp>
      <p:sp>
        <p:nvSpPr>
          <p:cNvPr id="228" name="Google Shape;228;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en"/>
              <a:t>Divide and Conquer is an algorithmic pattern. </a:t>
            </a:r>
            <a:endParaRPr/>
          </a:p>
          <a:p>
            <a:pPr marL="457200" lvl="0" indent="-334327" algn="l" rtl="0">
              <a:spcBef>
                <a:spcPts val="0"/>
              </a:spcBef>
              <a:spcAft>
                <a:spcPts val="0"/>
              </a:spcAft>
              <a:buSzPct val="100000"/>
              <a:buChar char="●"/>
            </a:pPr>
            <a:r>
              <a:rPr lang="en"/>
              <a:t>In algorithmic methods, the design is to </a:t>
            </a:r>
            <a:br>
              <a:rPr lang="en"/>
            </a:br>
            <a:r>
              <a:rPr lang="en"/>
              <a:t>	take a problem on a huge input, </a:t>
            </a:r>
            <a:br>
              <a:rPr lang="en"/>
            </a:br>
            <a:r>
              <a:rPr lang="en"/>
              <a:t>	break the input into minor pieces, </a:t>
            </a:r>
            <a:br>
              <a:rPr lang="en"/>
            </a:br>
            <a:r>
              <a:rPr lang="en"/>
              <a:t>	decide the problem on each of the small pieces, </a:t>
            </a:r>
            <a:br>
              <a:rPr lang="en"/>
            </a:br>
            <a:r>
              <a:rPr lang="en"/>
              <a:t>	and then merge the piecewise solutions into a global solution. </a:t>
            </a:r>
            <a:endParaRPr/>
          </a:p>
          <a:p>
            <a:pPr marL="457200" lvl="0" indent="-334327" algn="l" rtl="0">
              <a:spcBef>
                <a:spcPts val="0"/>
              </a:spcBef>
              <a:spcAft>
                <a:spcPts val="0"/>
              </a:spcAft>
              <a:buSzPct val="100000"/>
              <a:buChar char="●"/>
            </a:pPr>
            <a:r>
              <a:rPr lang="en"/>
              <a:t>This mechanism of solving the problem is called the </a:t>
            </a:r>
            <a:r>
              <a:rPr lang="en" b="1"/>
              <a:t>Divide &amp; Conquer Strategy</a:t>
            </a:r>
            <a:r>
              <a:rPr lang="en"/>
              <a:t>. </a:t>
            </a:r>
            <a:endParaRPr/>
          </a:p>
          <a:p>
            <a:pPr marL="457200" lvl="0" indent="-334327" algn="l" rtl="0">
              <a:spcBef>
                <a:spcPts val="0"/>
              </a:spcBef>
              <a:spcAft>
                <a:spcPts val="0"/>
              </a:spcAft>
              <a:buSzPct val="100000"/>
              <a:buChar char="●"/>
            </a:pPr>
            <a:r>
              <a:rPr lang="en"/>
              <a:t>Formally, Divide and Conquer algorithm consists following three steps. </a:t>
            </a:r>
            <a:endParaRPr/>
          </a:p>
          <a:p>
            <a:pPr marL="914400" lvl="1" indent="-310832" algn="l" rtl="0">
              <a:spcBef>
                <a:spcPts val="0"/>
              </a:spcBef>
              <a:spcAft>
                <a:spcPts val="0"/>
              </a:spcAft>
              <a:buSzPct val="100000"/>
              <a:buChar char="○"/>
            </a:pPr>
            <a:r>
              <a:rPr lang="en" b="1"/>
              <a:t>Divide</a:t>
            </a:r>
            <a:r>
              <a:rPr lang="en"/>
              <a:t> the original problem into a set of subproblems. </a:t>
            </a:r>
            <a:endParaRPr/>
          </a:p>
          <a:p>
            <a:pPr marL="914400" lvl="1" indent="-310832" algn="l" rtl="0">
              <a:spcBef>
                <a:spcPts val="0"/>
              </a:spcBef>
              <a:spcAft>
                <a:spcPts val="0"/>
              </a:spcAft>
              <a:buSzPct val="100000"/>
              <a:buChar char="○"/>
            </a:pPr>
            <a:r>
              <a:rPr lang="en" b="1"/>
              <a:t>Conquer</a:t>
            </a:r>
            <a:r>
              <a:rPr lang="en"/>
              <a:t>: Solve every subproblem individually, recursively. </a:t>
            </a:r>
            <a:endParaRPr/>
          </a:p>
          <a:p>
            <a:pPr marL="914400" lvl="1" indent="-310832" algn="l" rtl="0">
              <a:spcBef>
                <a:spcPts val="0"/>
              </a:spcBef>
              <a:spcAft>
                <a:spcPts val="0"/>
              </a:spcAft>
              <a:buSzPct val="100000"/>
              <a:buChar char="○"/>
            </a:pPr>
            <a:r>
              <a:rPr lang="en" b="1"/>
              <a:t>Combine</a:t>
            </a:r>
            <a:r>
              <a:rPr lang="en"/>
              <a:t>: Put together the solutions of the subproblems to get the solution to the whole problem.</a:t>
            </a:r>
            <a:endParaRPr/>
          </a:p>
          <a:p>
            <a:pPr marL="914400" lvl="1" indent="-310832" algn="l" rtl="0">
              <a:spcBef>
                <a:spcPts val="0"/>
              </a:spcBef>
              <a:spcAft>
                <a:spcPts val="0"/>
              </a:spcAft>
              <a:buSzPct val="100000"/>
              <a:buChar char="○"/>
            </a:pPr>
            <a:r>
              <a:rPr lang="en" b="1" u="sng"/>
              <a:t>Examples</a:t>
            </a:r>
            <a:r>
              <a:rPr lang="en"/>
              <a:t>: Maximum and Minimum Problem, Binary Search/ Sorting (merge sort, quick sort)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Divide &amp; Conquer[2]</a:t>
            </a:r>
            <a:endParaRPr/>
          </a:p>
        </p:txBody>
      </p:sp>
      <p:sp>
        <p:nvSpPr>
          <p:cNvPr id="234" name="Google Shape;234;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endParaRPr/>
          </a:p>
        </p:txBody>
      </p:sp>
      <p:pic>
        <p:nvPicPr>
          <p:cNvPr id="235" name="Google Shape;235;p40"/>
          <p:cNvPicPr preferRelativeResize="0"/>
          <p:nvPr/>
        </p:nvPicPr>
        <p:blipFill>
          <a:blip r:embed="rId3">
            <a:alphaModFix/>
          </a:blip>
          <a:stretch>
            <a:fillRect/>
          </a:stretch>
        </p:blipFill>
        <p:spPr>
          <a:xfrm>
            <a:off x="384425" y="1152475"/>
            <a:ext cx="6769825" cy="39034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Divide &amp; Conquer[3]</a:t>
            </a:r>
            <a:endParaRPr/>
          </a:p>
        </p:txBody>
      </p:sp>
      <p:sp>
        <p:nvSpPr>
          <p:cNvPr id="241" name="Google Shape;241;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b="1" u="sng"/>
              <a:t>Advantages of Divide and Conquer</a:t>
            </a:r>
            <a:r>
              <a:rPr lang="en"/>
              <a:t> </a:t>
            </a:r>
            <a:endParaRPr/>
          </a:p>
          <a:p>
            <a:pPr marL="457200" lvl="0" indent="-317182" algn="l" rtl="0">
              <a:spcBef>
                <a:spcPts val="1200"/>
              </a:spcBef>
              <a:spcAft>
                <a:spcPts val="0"/>
              </a:spcAft>
              <a:buSzPct val="100000"/>
              <a:buChar char="●"/>
            </a:pPr>
            <a:r>
              <a:rPr lang="en"/>
              <a:t>With the help of the divide and conquer approach, effort can be lessened as it works on dividing the main problem into two halves (or multiple parts) and then solve them recursively. </a:t>
            </a:r>
            <a:endParaRPr/>
          </a:p>
          <a:p>
            <a:pPr marL="457200" lvl="0" indent="-317182" algn="l" rtl="0">
              <a:spcBef>
                <a:spcPts val="0"/>
              </a:spcBef>
              <a:spcAft>
                <a:spcPts val="0"/>
              </a:spcAft>
              <a:buSzPct val="100000"/>
              <a:buChar char="●"/>
            </a:pPr>
            <a:r>
              <a:rPr lang="en"/>
              <a:t>This algorithm is much faster than other algorithms. </a:t>
            </a:r>
            <a:endParaRPr/>
          </a:p>
          <a:p>
            <a:pPr marL="457200" lvl="0" indent="-317182" algn="l" rtl="0">
              <a:spcBef>
                <a:spcPts val="0"/>
              </a:spcBef>
              <a:spcAft>
                <a:spcPts val="0"/>
              </a:spcAft>
              <a:buSzPct val="100000"/>
              <a:buChar char="●"/>
            </a:pPr>
            <a:r>
              <a:rPr lang="en"/>
              <a:t>It efficiently uses cache memory without occupying much space because it solves simple subproblems within the cache memory instead of accessing the slower main memory. </a:t>
            </a:r>
            <a:endParaRPr/>
          </a:p>
          <a:p>
            <a:pPr marL="457200" lvl="0" indent="-317182" algn="l" rtl="0">
              <a:spcBef>
                <a:spcPts val="0"/>
              </a:spcBef>
              <a:spcAft>
                <a:spcPts val="0"/>
              </a:spcAft>
              <a:buSzPct val="100000"/>
              <a:buChar char="●"/>
            </a:pPr>
            <a:r>
              <a:rPr lang="en"/>
              <a:t>It is more proficient than that of its counterpart Brute Force technique. </a:t>
            </a:r>
            <a:endParaRPr/>
          </a:p>
          <a:p>
            <a:pPr marL="0" lvl="0" indent="0" algn="l" rtl="0">
              <a:spcBef>
                <a:spcPts val="1200"/>
              </a:spcBef>
              <a:spcAft>
                <a:spcPts val="0"/>
              </a:spcAft>
              <a:buNone/>
            </a:pPr>
            <a:r>
              <a:rPr lang="en" b="1" u="sng"/>
              <a:t>Disadvantages of Divide and Conquer</a:t>
            </a:r>
            <a:r>
              <a:rPr lang="en"/>
              <a:t> </a:t>
            </a:r>
            <a:endParaRPr/>
          </a:p>
          <a:p>
            <a:pPr marL="457200" lvl="0" indent="-317182" algn="l" rtl="0">
              <a:spcBef>
                <a:spcPts val="1200"/>
              </a:spcBef>
              <a:spcAft>
                <a:spcPts val="0"/>
              </a:spcAft>
              <a:buSzPct val="100000"/>
              <a:buChar char="●"/>
            </a:pPr>
            <a:r>
              <a:rPr lang="en"/>
              <a:t>Since most of its algorithms are designed by incorporating recursion, so it necessitates high memory management. </a:t>
            </a:r>
            <a:endParaRPr/>
          </a:p>
          <a:p>
            <a:pPr marL="457200" lvl="0" indent="-317182" algn="l" rtl="0">
              <a:spcBef>
                <a:spcPts val="0"/>
              </a:spcBef>
              <a:spcAft>
                <a:spcPts val="0"/>
              </a:spcAft>
              <a:buSzPct val="100000"/>
              <a:buChar char="●"/>
            </a:pPr>
            <a:r>
              <a:rPr lang="en"/>
              <a:t>An explicit stack may overuse the space. </a:t>
            </a:r>
            <a:endParaRPr/>
          </a:p>
          <a:p>
            <a:pPr marL="457200" lvl="0" indent="-317182" algn="l" rtl="0">
              <a:spcBef>
                <a:spcPts val="0"/>
              </a:spcBef>
              <a:spcAft>
                <a:spcPts val="0"/>
              </a:spcAft>
              <a:buSzPct val="100000"/>
              <a:buChar char="●"/>
            </a:pPr>
            <a:r>
              <a:rPr lang="en"/>
              <a:t>It may even crash the system if the recursion is performed rigorously greater than the stack present in the CPU.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Introduction [2]</a:t>
            </a:r>
            <a:endParaRPr dirty="0"/>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a:bodyPr>
          <a:lstStyle/>
          <a:p>
            <a:pPr marL="457200" lvl="0" indent="-342900" algn="l" rtl="0">
              <a:spcBef>
                <a:spcPts val="0"/>
              </a:spcBef>
              <a:spcAft>
                <a:spcPts val="0"/>
              </a:spcAft>
              <a:buSzPts val="1800"/>
              <a:buChar char="●"/>
            </a:pPr>
            <a:r>
              <a:rPr lang="en" dirty="0"/>
              <a:t>Sorting algorithms may require some extra space for comparison and temporary storage of few data elements. </a:t>
            </a:r>
            <a:endParaRPr dirty="0"/>
          </a:p>
          <a:p>
            <a:pPr marL="457200" lvl="0" indent="-342900" algn="l" rtl="0">
              <a:spcBef>
                <a:spcPts val="0"/>
              </a:spcBef>
              <a:spcAft>
                <a:spcPts val="0"/>
              </a:spcAft>
              <a:buSzPts val="1800"/>
              <a:buChar char="●"/>
            </a:pPr>
            <a:r>
              <a:rPr lang="en" dirty="0"/>
              <a:t>These algorithms do not require any extra space and sorting is said to happen in-place, or for example, within the array itself. </a:t>
            </a:r>
            <a:endParaRPr dirty="0"/>
          </a:p>
          <a:p>
            <a:pPr marL="457200" lvl="0" indent="-342900" algn="l" rtl="0">
              <a:spcBef>
                <a:spcPts val="0"/>
              </a:spcBef>
              <a:spcAft>
                <a:spcPts val="0"/>
              </a:spcAft>
              <a:buSzPts val="1800"/>
              <a:buChar char="●"/>
            </a:pPr>
            <a:r>
              <a:rPr lang="en" dirty="0"/>
              <a:t>This is called </a:t>
            </a:r>
            <a:r>
              <a:rPr lang="en" b="1" dirty="0"/>
              <a:t>in-place sorting</a:t>
            </a:r>
            <a:r>
              <a:rPr lang="en" dirty="0"/>
              <a:t>. </a:t>
            </a:r>
            <a:endParaRPr dirty="0"/>
          </a:p>
          <a:p>
            <a:pPr marL="457200" lvl="0" indent="-342900" algn="l" rtl="0">
              <a:spcBef>
                <a:spcPts val="0"/>
              </a:spcBef>
              <a:spcAft>
                <a:spcPts val="0"/>
              </a:spcAft>
              <a:buSzPts val="1800"/>
              <a:buChar char="●"/>
            </a:pPr>
            <a:r>
              <a:rPr lang="en" dirty="0"/>
              <a:t>Bubble sort is an example of in-place sorting. </a:t>
            </a:r>
            <a:endParaRPr dirty="0"/>
          </a:p>
          <a:p>
            <a:pPr marL="457200" lvl="0" indent="-342900" algn="l" rtl="0">
              <a:spcBef>
                <a:spcPts val="0"/>
              </a:spcBef>
              <a:spcAft>
                <a:spcPts val="0"/>
              </a:spcAft>
              <a:buSzPts val="1800"/>
              <a:buChar char="●"/>
            </a:pPr>
            <a:r>
              <a:rPr lang="en" dirty="0"/>
              <a:t>Sorting which uses equal or more space is called </a:t>
            </a:r>
            <a:r>
              <a:rPr lang="en" b="1" dirty="0"/>
              <a:t>not-in-place sorting</a:t>
            </a:r>
            <a:r>
              <a:rPr lang="en" dirty="0"/>
              <a:t>. </a:t>
            </a:r>
            <a:endParaRPr dirty="0"/>
          </a:p>
          <a:p>
            <a:pPr marL="457200" lvl="0" indent="-342900" algn="l" rtl="0">
              <a:spcBef>
                <a:spcPts val="0"/>
              </a:spcBef>
              <a:spcAft>
                <a:spcPts val="0"/>
              </a:spcAft>
              <a:buSzPts val="1800"/>
              <a:buChar char="●"/>
            </a:pPr>
            <a:r>
              <a:rPr lang="en" dirty="0"/>
              <a:t>Merge-sort is an example of not-in-place sorting. </a:t>
            </a:r>
            <a:endParaRPr dirty="0"/>
          </a:p>
          <a:p>
            <a:pPr marL="457200" lvl="0" indent="-342900" algn="l" rtl="0">
              <a:spcBef>
                <a:spcPts val="0"/>
              </a:spcBef>
              <a:spcAft>
                <a:spcPts val="0"/>
              </a:spcAft>
              <a:buSzPts val="1800"/>
              <a:buChar char="●"/>
            </a:pPr>
            <a:r>
              <a:rPr lang="en" dirty="0"/>
              <a:t>If a sorting algorithm, after sorting the contents, does not change the sequence of similar content in which they annear, it is called </a:t>
            </a:r>
            <a:r>
              <a:rPr lang="en" b="1" dirty="0"/>
              <a:t>stable sorting.</a:t>
            </a:r>
            <a:r>
              <a:rPr lang="en" dirty="0"/>
              <a:t> </a:t>
            </a:r>
            <a:endParaRPr dirty="0"/>
          </a:p>
          <a:p>
            <a:pPr marL="457200" lvl="0" indent="-342900" algn="l" rtl="0">
              <a:spcBef>
                <a:spcPts val="0"/>
              </a:spcBef>
              <a:spcAft>
                <a:spcPts val="0"/>
              </a:spcAft>
              <a:buSzPts val="1800"/>
              <a:buChar char="●"/>
            </a:pPr>
            <a:r>
              <a:rPr lang="en" dirty="0"/>
              <a:t>If a sorting algorithm, after sorting the contents, changes the sequence of similar content in which they appear, It is called </a:t>
            </a:r>
            <a:r>
              <a:rPr lang="en" b="1" dirty="0"/>
              <a:t>unstable sorting</a:t>
            </a:r>
            <a:r>
              <a:rPr lang="en" dirty="0"/>
              <a:t>. </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Merge Sort</a:t>
            </a:r>
            <a:endParaRPr/>
          </a:p>
        </p:txBody>
      </p:sp>
      <p:sp>
        <p:nvSpPr>
          <p:cNvPr id="247" name="Google Shape;247;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Merge sort is a divide and conquer sorting algorithm.</a:t>
            </a:r>
            <a:endParaRPr/>
          </a:p>
          <a:p>
            <a:pPr marL="457200" lvl="0" indent="-342900" algn="l" rtl="0">
              <a:spcBef>
                <a:spcPts val="0"/>
              </a:spcBef>
              <a:spcAft>
                <a:spcPts val="0"/>
              </a:spcAft>
              <a:buSzPts val="1800"/>
              <a:buChar char="●"/>
            </a:pPr>
            <a:r>
              <a:rPr lang="en"/>
              <a:t>It is simple and very efficient in sorting a list of numbers.</a:t>
            </a:r>
            <a:endParaRPr/>
          </a:p>
          <a:p>
            <a:pPr marL="457200" lvl="0" indent="-342900" algn="l" rtl="0">
              <a:spcBef>
                <a:spcPts val="0"/>
              </a:spcBef>
              <a:spcAft>
                <a:spcPts val="0"/>
              </a:spcAft>
              <a:buSzPts val="1800"/>
              <a:buChar char="●"/>
            </a:pPr>
            <a:r>
              <a:rPr lang="en"/>
              <a:t>Algorithm:</a:t>
            </a:r>
            <a:br>
              <a:rPr lang="en"/>
            </a:br>
            <a:r>
              <a:rPr lang="en"/>
              <a:t>Input: A sequence of n numbers stored in an array A[1….n].</a:t>
            </a:r>
            <a:br>
              <a:rPr lang="en"/>
            </a:br>
            <a:r>
              <a:rPr lang="en"/>
              <a:t>Steps:</a:t>
            </a:r>
            <a:endParaRPr/>
          </a:p>
          <a:p>
            <a:pPr marL="457200" lvl="0" indent="-342900" algn="l" rtl="0">
              <a:spcBef>
                <a:spcPts val="0"/>
              </a:spcBef>
              <a:spcAft>
                <a:spcPts val="0"/>
              </a:spcAft>
              <a:buSzPts val="1800"/>
              <a:buAutoNum type="arabicPeriod"/>
            </a:pPr>
            <a:r>
              <a:rPr lang="en"/>
              <a:t>Divide step</a:t>
            </a:r>
            <a:endParaRPr/>
          </a:p>
          <a:p>
            <a:pPr marL="914400" lvl="1" indent="-317500" algn="l" rtl="0">
              <a:spcBef>
                <a:spcPts val="0"/>
              </a:spcBef>
              <a:spcAft>
                <a:spcPts val="0"/>
              </a:spcAft>
              <a:buSzPts val="1400"/>
              <a:buAutoNum type="alphaLcPeriod"/>
            </a:pPr>
            <a:r>
              <a:rPr lang="en"/>
              <a:t>Divide the array into two (equal) halves</a:t>
            </a:r>
            <a:endParaRPr/>
          </a:p>
          <a:p>
            <a:pPr marL="914400" lvl="1" indent="-317500" algn="l" rtl="0">
              <a:spcBef>
                <a:spcPts val="0"/>
              </a:spcBef>
              <a:spcAft>
                <a:spcPts val="0"/>
              </a:spcAft>
              <a:buSzPts val="1400"/>
              <a:buAutoNum type="alphaLcPeriod"/>
            </a:pPr>
            <a:r>
              <a:rPr lang="en"/>
              <a:t>Recursively sort the two halves</a:t>
            </a:r>
            <a:endParaRPr/>
          </a:p>
          <a:p>
            <a:pPr marL="457200" lvl="0" indent="-342900" algn="l" rtl="0">
              <a:spcBef>
                <a:spcPts val="0"/>
              </a:spcBef>
              <a:spcAft>
                <a:spcPts val="0"/>
              </a:spcAft>
              <a:buSzPts val="1800"/>
              <a:buAutoNum type="arabicPeriod"/>
            </a:pPr>
            <a:r>
              <a:rPr lang="en"/>
              <a:t>Conquer Step</a:t>
            </a:r>
            <a:endParaRPr/>
          </a:p>
          <a:p>
            <a:pPr marL="914400" lvl="1" indent="-317500" algn="l" rtl="0">
              <a:spcBef>
                <a:spcPts val="0"/>
              </a:spcBef>
              <a:spcAft>
                <a:spcPts val="0"/>
              </a:spcAft>
              <a:buSzPts val="1400"/>
              <a:buAutoNum type="alphaLcPeriod"/>
            </a:pPr>
            <a:r>
              <a:rPr lang="en"/>
              <a:t>Merge the two halves to form a sorted array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Merge Sort - Algorithm</a:t>
            </a:r>
            <a:endParaRPr/>
          </a:p>
        </p:txBody>
      </p:sp>
      <p:sp>
        <p:nvSpPr>
          <p:cNvPr id="253" name="Google Shape;253;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Check if the list is of length 0 or 1, if so, it is already sorted and exit.</a:t>
            </a:r>
            <a:endParaRPr/>
          </a:p>
          <a:p>
            <a:pPr marL="457200" lvl="0" indent="-342900" algn="l" rtl="0">
              <a:spcBef>
                <a:spcPts val="0"/>
              </a:spcBef>
              <a:spcAft>
                <a:spcPts val="0"/>
              </a:spcAft>
              <a:buSzPts val="1800"/>
              <a:buAutoNum type="arabicPeriod"/>
            </a:pPr>
            <a:r>
              <a:rPr lang="en"/>
              <a:t>Else, do the following steps.</a:t>
            </a:r>
            <a:endParaRPr/>
          </a:p>
          <a:p>
            <a:pPr marL="457200" lvl="0" indent="-342900" algn="l" rtl="0">
              <a:spcBef>
                <a:spcPts val="0"/>
              </a:spcBef>
              <a:spcAft>
                <a:spcPts val="0"/>
              </a:spcAft>
              <a:buSzPts val="1800"/>
              <a:buAutoNum type="arabicPeriod"/>
            </a:pPr>
            <a:r>
              <a:rPr lang="en"/>
              <a:t>Divide the list into two sublists of about the half the size</a:t>
            </a:r>
            <a:endParaRPr/>
          </a:p>
          <a:p>
            <a:pPr marL="457200" lvl="0" indent="-342900" algn="l" rtl="0">
              <a:spcBef>
                <a:spcPts val="0"/>
              </a:spcBef>
              <a:spcAft>
                <a:spcPts val="0"/>
              </a:spcAft>
              <a:buSzPts val="1800"/>
              <a:buAutoNum type="arabicPeriod"/>
            </a:pPr>
            <a:r>
              <a:rPr lang="en"/>
              <a:t>Sort each sublist recursively by re-applying merge sort</a:t>
            </a:r>
            <a:endParaRPr/>
          </a:p>
          <a:p>
            <a:pPr marL="457200" lvl="0" indent="-342900" algn="l" rtl="0">
              <a:spcBef>
                <a:spcPts val="0"/>
              </a:spcBef>
              <a:spcAft>
                <a:spcPts val="0"/>
              </a:spcAft>
              <a:buSzPts val="1800"/>
              <a:buAutoNum type="arabicPeriod"/>
            </a:pPr>
            <a:r>
              <a:rPr lang="en"/>
              <a:t>Merge the two sublists back into one sorted list.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Merge Sort - Example</a:t>
            </a:r>
            <a:endParaRPr/>
          </a:p>
        </p:txBody>
      </p:sp>
      <p:sp>
        <p:nvSpPr>
          <p:cNvPr id="259" name="Google Shape;259;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0" name="Google Shape;260;p44"/>
          <p:cNvPicPr preferRelativeResize="0"/>
          <p:nvPr/>
        </p:nvPicPr>
        <p:blipFill>
          <a:blip r:embed="rId3">
            <a:alphaModFix/>
          </a:blip>
          <a:stretch>
            <a:fillRect/>
          </a:stretch>
        </p:blipFill>
        <p:spPr>
          <a:xfrm>
            <a:off x="1939194" y="1152475"/>
            <a:ext cx="7114431" cy="3991026"/>
          </a:xfrm>
          <a:prstGeom prst="rect">
            <a:avLst/>
          </a:prstGeom>
          <a:noFill/>
          <a:ln>
            <a:noFill/>
          </a:ln>
        </p:spPr>
      </p:pic>
      <p:sp>
        <p:nvSpPr>
          <p:cNvPr id="261" name="Google Shape;261;p44"/>
          <p:cNvSpPr txBox="1"/>
          <p:nvPr/>
        </p:nvSpPr>
        <p:spPr>
          <a:xfrm>
            <a:off x="1230775" y="1605100"/>
            <a:ext cx="208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Divide Step</a:t>
            </a:r>
            <a:endParaRPr sz="2200" b="1"/>
          </a:p>
        </p:txBody>
      </p:sp>
      <p:sp>
        <p:nvSpPr>
          <p:cNvPr id="262" name="Google Shape;262;p44"/>
          <p:cNvSpPr txBox="1"/>
          <p:nvPr/>
        </p:nvSpPr>
        <p:spPr>
          <a:xfrm>
            <a:off x="1133925" y="3969500"/>
            <a:ext cx="2087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t>Conquer Step</a:t>
            </a:r>
            <a:endParaRPr sz="22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Merge Sort - Example</a:t>
            </a:r>
            <a:endParaRPr/>
          </a:p>
        </p:txBody>
      </p:sp>
      <p:sp>
        <p:nvSpPr>
          <p:cNvPr id="268" name="Google Shape;268;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9" name="Google Shape;269;p45"/>
          <p:cNvPicPr preferRelativeResize="0"/>
          <p:nvPr/>
        </p:nvPicPr>
        <p:blipFill rotWithShape="1">
          <a:blip r:embed="rId3">
            <a:alphaModFix/>
          </a:blip>
          <a:srcRect l="-1051" t="-1440" r="-1041" b="-1429"/>
          <a:stretch/>
        </p:blipFill>
        <p:spPr>
          <a:xfrm>
            <a:off x="498650" y="1152475"/>
            <a:ext cx="7601850" cy="3991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Merge sort - problems</a:t>
            </a:r>
            <a:endParaRPr/>
          </a:p>
        </p:txBody>
      </p:sp>
      <p:sp>
        <p:nvSpPr>
          <p:cNvPr id="275" name="Google Shape;275;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Trace the merge sort algorithm for sorting the following list of elements in ascending order:</a:t>
            </a:r>
            <a:endParaRPr/>
          </a:p>
          <a:p>
            <a:pPr marL="457200" lvl="0" indent="-342900" algn="l" rtl="0">
              <a:spcBef>
                <a:spcPts val="1200"/>
              </a:spcBef>
              <a:spcAft>
                <a:spcPts val="0"/>
              </a:spcAft>
              <a:buSzPts val="1800"/>
              <a:buAutoNum type="arabicPeriod"/>
            </a:pPr>
            <a:r>
              <a:rPr lang="en"/>
              <a:t>{0,1,2,3,4,5,6,7,8,9}</a:t>
            </a:r>
            <a:endParaRPr/>
          </a:p>
          <a:p>
            <a:pPr marL="457200" lvl="0" indent="-342900" algn="l" rtl="0">
              <a:spcBef>
                <a:spcPts val="0"/>
              </a:spcBef>
              <a:spcAft>
                <a:spcPts val="0"/>
              </a:spcAft>
              <a:buSzPts val="1800"/>
              <a:buAutoNum type="arabicPeriod"/>
            </a:pPr>
            <a:r>
              <a:rPr lang="en"/>
              <a:t>{9,8,7,6,5,4,3,2,1,0}</a:t>
            </a:r>
            <a:endParaRPr/>
          </a:p>
          <a:p>
            <a:pPr marL="457200" lvl="0" indent="-342900" algn="l" rtl="0">
              <a:spcBef>
                <a:spcPts val="0"/>
              </a:spcBef>
              <a:spcAft>
                <a:spcPts val="0"/>
              </a:spcAft>
              <a:buSzPts val="1800"/>
              <a:buAutoNum type="arabicPeriod"/>
            </a:pPr>
            <a:r>
              <a:rPr lang="en"/>
              <a:t>{0,9,1,8,2,7,3,6,4,5}</a:t>
            </a:r>
            <a:endParaRPr/>
          </a:p>
          <a:p>
            <a:pPr marL="0" lvl="0" indent="0" algn="l" rtl="0">
              <a:spcBef>
                <a:spcPts val="1200"/>
              </a:spcBef>
              <a:spcAft>
                <a:spcPts val="12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Merge Sort Analysis</a:t>
            </a:r>
            <a:endParaRPr/>
          </a:p>
        </p:txBody>
      </p:sp>
      <p:sp>
        <p:nvSpPr>
          <p:cNvPr id="281" name="Google Shape;281;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2" name="Google Shape;282;p47"/>
          <p:cNvPicPr preferRelativeResize="0"/>
          <p:nvPr/>
        </p:nvPicPr>
        <p:blipFill>
          <a:blip r:embed="rId3">
            <a:alphaModFix/>
          </a:blip>
          <a:stretch>
            <a:fillRect/>
          </a:stretch>
        </p:blipFill>
        <p:spPr>
          <a:xfrm>
            <a:off x="439099" y="1152475"/>
            <a:ext cx="6813514" cy="3991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Sort</a:t>
            </a:r>
            <a:endParaRPr/>
          </a:p>
        </p:txBody>
      </p:sp>
      <p:sp>
        <p:nvSpPr>
          <p:cNvPr id="288" name="Google Shape;288;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51948" algn="l" rtl="0">
              <a:spcBef>
                <a:spcPts val="0"/>
              </a:spcBef>
              <a:spcAft>
                <a:spcPts val="0"/>
              </a:spcAft>
              <a:buSzPct val="100000"/>
              <a:buChar char="●"/>
            </a:pPr>
            <a:r>
              <a:rPr lang="en" sz="2100"/>
              <a:t>Quick Sort is also based on the concept of Divide and Conquer.</a:t>
            </a:r>
            <a:endParaRPr sz="2100"/>
          </a:p>
          <a:p>
            <a:pPr marL="457200" lvl="0" indent="-351948" algn="l" rtl="0">
              <a:spcBef>
                <a:spcPts val="0"/>
              </a:spcBef>
              <a:spcAft>
                <a:spcPts val="0"/>
              </a:spcAft>
              <a:buSzPct val="100000"/>
              <a:buChar char="●"/>
            </a:pPr>
            <a:r>
              <a:rPr lang="en" sz="2100"/>
              <a:t>It is also called </a:t>
            </a:r>
            <a:r>
              <a:rPr lang="en" sz="2100" b="1"/>
              <a:t>partition-exchange</a:t>
            </a:r>
            <a:r>
              <a:rPr lang="en" sz="2100"/>
              <a:t> sort. </a:t>
            </a:r>
            <a:endParaRPr sz="2100"/>
          </a:p>
          <a:p>
            <a:pPr marL="457200" lvl="0" indent="-351948" algn="l" rtl="0">
              <a:spcBef>
                <a:spcPts val="0"/>
              </a:spcBef>
              <a:spcAft>
                <a:spcPts val="0"/>
              </a:spcAft>
              <a:buSzPct val="100000"/>
              <a:buChar char="●"/>
            </a:pPr>
            <a:r>
              <a:rPr lang="en" sz="2100"/>
              <a:t>This algorithm divides the list into three main parts: </a:t>
            </a:r>
            <a:endParaRPr sz="2100"/>
          </a:p>
          <a:p>
            <a:pPr marL="914400" lvl="1" indent="-328453" algn="l" rtl="0">
              <a:spcBef>
                <a:spcPts val="0"/>
              </a:spcBef>
              <a:spcAft>
                <a:spcPts val="0"/>
              </a:spcAft>
              <a:buSzPct val="100000"/>
              <a:buChar char="○"/>
            </a:pPr>
            <a:r>
              <a:rPr lang="en" sz="1700"/>
              <a:t>Elements less than the Pivot element </a:t>
            </a:r>
            <a:endParaRPr sz="1700"/>
          </a:p>
          <a:p>
            <a:pPr marL="914400" lvl="1" indent="-328453" algn="l" rtl="0">
              <a:spcBef>
                <a:spcPts val="0"/>
              </a:spcBef>
              <a:spcAft>
                <a:spcPts val="0"/>
              </a:spcAft>
              <a:buSzPct val="100000"/>
              <a:buChar char="○"/>
            </a:pPr>
            <a:r>
              <a:rPr lang="en" sz="1700"/>
              <a:t>Pivot element(Central element) </a:t>
            </a:r>
            <a:endParaRPr sz="1700"/>
          </a:p>
          <a:p>
            <a:pPr marL="914400" lvl="1" indent="-328453" algn="l" rtl="0">
              <a:spcBef>
                <a:spcPts val="0"/>
              </a:spcBef>
              <a:spcAft>
                <a:spcPts val="0"/>
              </a:spcAft>
              <a:buSzPct val="100000"/>
              <a:buChar char="○"/>
            </a:pPr>
            <a:r>
              <a:rPr lang="en" sz="1700"/>
              <a:t>Elements greater than the pivot element </a:t>
            </a:r>
            <a:endParaRPr sz="1700"/>
          </a:p>
          <a:p>
            <a:pPr marL="457200" lvl="0" indent="-349011" algn="l" rtl="0">
              <a:spcBef>
                <a:spcPts val="0"/>
              </a:spcBef>
              <a:spcAft>
                <a:spcPts val="0"/>
              </a:spcAft>
              <a:buSzPct val="100000"/>
              <a:buChar char="●"/>
            </a:pPr>
            <a:r>
              <a:rPr lang="en" sz="2050"/>
              <a:t>Steps for Quick Sort:</a:t>
            </a:r>
            <a:endParaRPr sz="2050"/>
          </a:p>
          <a:p>
            <a:pPr marL="914400" lvl="1" indent="-328453" algn="l" rtl="0">
              <a:spcBef>
                <a:spcPts val="0"/>
              </a:spcBef>
              <a:spcAft>
                <a:spcPts val="0"/>
              </a:spcAft>
              <a:buSzPct val="100000"/>
              <a:buChar char="○"/>
            </a:pPr>
            <a:r>
              <a:rPr lang="en" sz="1700"/>
              <a:t>Divide: partition the array into two nonempty sub arrays.</a:t>
            </a:r>
            <a:endParaRPr sz="1700"/>
          </a:p>
          <a:p>
            <a:pPr marL="914400" lvl="1" indent="-328453" algn="l" rtl="0">
              <a:spcBef>
                <a:spcPts val="0"/>
              </a:spcBef>
              <a:spcAft>
                <a:spcPts val="0"/>
              </a:spcAft>
              <a:buSzPct val="100000"/>
              <a:buChar char="○"/>
            </a:pPr>
            <a:r>
              <a:rPr lang="en" sz="1700"/>
              <a:t>Conquer: two sub arrays are sorted recursively.</a:t>
            </a:r>
            <a:endParaRPr sz="1700"/>
          </a:p>
          <a:p>
            <a:pPr marL="914400" lvl="1" indent="-328453" algn="l" rtl="0">
              <a:spcBef>
                <a:spcPts val="0"/>
              </a:spcBef>
              <a:spcAft>
                <a:spcPts val="0"/>
              </a:spcAft>
              <a:buSzPct val="100000"/>
              <a:buChar char="○"/>
            </a:pPr>
            <a:r>
              <a:rPr lang="en" sz="1700"/>
              <a:t>Combine: two sub arrays are already sorted in place so no need to combine.</a:t>
            </a:r>
            <a:endParaRPr sz="1700"/>
          </a:p>
          <a:p>
            <a:pPr marL="457200" lvl="0" indent="-351948" algn="l" rtl="0">
              <a:spcBef>
                <a:spcPts val="0"/>
              </a:spcBef>
              <a:spcAft>
                <a:spcPts val="0"/>
              </a:spcAft>
              <a:buSzPct val="100000"/>
              <a:buChar char="●"/>
            </a:pPr>
            <a:r>
              <a:rPr lang="en" sz="2100"/>
              <a:t>Pivot element can be any element from the array, it can be the first element, the last element or any random element. </a:t>
            </a:r>
            <a:endParaRPr sz="2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Sort Algorithm</a:t>
            </a:r>
            <a:endParaRPr/>
          </a:p>
        </p:txBody>
      </p:sp>
      <p:sp>
        <p:nvSpPr>
          <p:cNvPr id="294" name="Google Shape;294;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AutoNum type="arabicPeriod"/>
            </a:pPr>
            <a:r>
              <a:rPr lang="en" sz="2200"/>
              <a:t>After selecting an element as pivot, which is the last/first/random index of the array, we divide the array for the first time. </a:t>
            </a:r>
            <a:endParaRPr sz="2200"/>
          </a:p>
          <a:p>
            <a:pPr marL="457200" lvl="0" indent="-368300" algn="l" rtl="0">
              <a:spcBef>
                <a:spcPts val="0"/>
              </a:spcBef>
              <a:spcAft>
                <a:spcPts val="0"/>
              </a:spcAft>
              <a:buSzPts val="2200"/>
              <a:buAutoNum type="arabicPeriod"/>
            </a:pPr>
            <a:r>
              <a:rPr lang="en" sz="2200"/>
              <a:t>Define two variables i and j. Set i and j to first and last elements of the list respectively. </a:t>
            </a:r>
            <a:endParaRPr sz="2200"/>
          </a:p>
          <a:p>
            <a:pPr marL="457200" lvl="0" indent="-368300" algn="l" rtl="0">
              <a:spcBef>
                <a:spcPts val="0"/>
              </a:spcBef>
              <a:spcAft>
                <a:spcPts val="0"/>
              </a:spcAft>
              <a:buSzPts val="2200"/>
              <a:buAutoNum type="arabicPeriod"/>
            </a:pPr>
            <a:r>
              <a:rPr lang="en" sz="2200"/>
              <a:t>Increment i until list[i] &gt; pivot then stop. </a:t>
            </a:r>
            <a:endParaRPr sz="2200"/>
          </a:p>
          <a:p>
            <a:pPr marL="457200" lvl="0" indent="-368300" algn="l" rtl="0">
              <a:spcBef>
                <a:spcPts val="0"/>
              </a:spcBef>
              <a:spcAft>
                <a:spcPts val="0"/>
              </a:spcAft>
              <a:buSzPts val="2200"/>
              <a:buAutoNum type="arabicPeriod"/>
            </a:pPr>
            <a:r>
              <a:rPr lang="en" sz="2200"/>
              <a:t>Decrement j until list[j] &lt; pivot then stop. </a:t>
            </a:r>
            <a:endParaRPr sz="2200"/>
          </a:p>
          <a:p>
            <a:pPr marL="457200" lvl="0" indent="-368300" algn="l" rtl="0">
              <a:spcBef>
                <a:spcPts val="0"/>
              </a:spcBef>
              <a:spcAft>
                <a:spcPts val="0"/>
              </a:spcAft>
              <a:buSzPts val="2200"/>
              <a:buAutoNum type="arabicPeriod"/>
            </a:pPr>
            <a:r>
              <a:rPr lang="en" sz="2200"/>
              <a:t>If i &lt; j then exchange list[i] and list[j]. </a:t>
            </a:r>
            <a:endParaRPr sz="2200"/>
          </a:p>
          <a:p>
            <a:pPr marL="457200" lvl="0" indent="-368300" algn="l" rtl="0">
              <a:spcBef>
                <a:spcPts val="0"/>
              </a:spcBef>
              <a:spcAft>
                <a:spcPts val="0"/>
              </a:spcAft>
              <a:buSzPts val="2200"/>
              <a:buAutoNum type="arabicPeriod"/>
            </a:pPr>
            <a:r>
              <a:rPr lang="en" sz="2200"/>
              <a:t>Repeat steps 3,4 &amp; 5 until i &gt; j. </a:t>
            </a:r>
            <a:endParaRPr sz="2200"/>
          </a:p>
          <a:p>
            <a:pPr marL="457200" lvl="0" indent="-368300" algn="l" rtl="0">
              <a:spcBef>
                <a:spcPts val="0"/>
              </a:spcBef>
              <a:spcAft>
                <a:spcPts val="0"/>
              </a:spcAft>
              <a:buSzPts val="2200"/>
              <a:buAutoNum type="arabicPeriod"/>
            </a:pPr>
            <a:r>
              <a:rPr lang="en" sz="2200"/>
              <a:t>Exchange the pivot element with list[j] element. </a:t>
            </a:r>
            <a:endParaRPr sz="2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Sort Algorithm[2]</a:t>
            </a:r>
            <a:endParaRPr/>
          </a:p>
        </p:txBody>
      </p:sp>
      <p:sp>
        <p:nvSpPr>
          <p:cNvPr id="300" name="Google Shape;30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200"/>
              <a:t>QuickSort(A,l,r) {</a:t>
            </a:r>
            <a:endParaRPr sz="2200"/>
          </a:p>
          <a:p>
            <a:pPr marL="0" lvl="0" indent="457200" algn="l" rtl="0">
              <a:spcBef>
                <a:spcPts val="1200"/>
              </a:spcBef>
              <a:spcAft>
                <a:spcPts val="0"/>
              </a:spcAft>
              <a:buNone/>
            </a:pPr>
            <a:r>
              <a:rPr lang="en" sz="2200"/>
              <a:t>if(l&lt;r) {</a:t>
            </a:r>
            <a:endParaRPr sz="2200"/>
          </a:p>
          <a:p>
            <a:pPr marL="0" lvl="0" indent="457200" algn="l" rtl="0">
              <a:spcBef>
                <a:spcPts val="1200"/>
              </a:spcBef>
              <a:spcAft>
                <a:spcPts val="0"/>
              </a:spcAft>
              <a:buClr>
                <a:schemeClr val="dk1"/>
              </a:buClr>
              <a:buSzPts val="1100"/>
              <a:buFont typeface="Arial"/>
              <a:buNone/>
            </a:pPr>
            <a:r>
              <a:rPr lang="en" sz="2200"/>
              <a:t>	 p= Partition(A,l,r); </a:t>
            </a:r>
            <a:br>
              <a:rPr lang="en" sz="2200"/>
            </a:br>
            <a:r>
              <a:rPr lang="en" sz="2200"/>
              <a:t>		QuickSort(A,l,p-1); </a:t>
            </a:r>
            <a:br>
              <a:rPr lang="en" sz="2200"/>
            </a:br>
            <a:r>
              <a:rPr lang="en" sz="2200"/>
              <a:t>		QuickSort(A,p+1,r);</a:t>
            </a:r>
            <a:endParaRPr sz="2200"/>
          </a:p>
          <a:p>
            <a:pPr marL="0" lvl="0" indent="457200" algn="l" rtl="0">
              <a:spcBef>
                <a:spcPts val="1200"/>
              </a:spcBef>
              <a:spcAft>
                <a:spcPts val="0"/>
              </a:spcAft>
              <a:buNone/>
            </a:pPr>
            <a:r>
              <a:rPr lang="en" sz="2200"/>
              <a:t>} </a:t>
            </a:r>
            <a:endParaRPr sz="2200"/>
          </a:p>
          <a:p>
            <a:pPr marL="0" lvl="0" indent="0" algn="l" rtl="0">
              <a:spcBef>
                <a:spcPts val="1200"/>
              </a:spcBef>
              <a:spcAft>
                <a:spcPts val="1200"/>
              </a:spcAft>
              <a:buNone/>
            </a:pPr>
            <a:r>
              <a:rPr lang="en" sz="2200"/>
              <a:t>}</a:t>
            </a:r>
            <a:endParaRPr sz="22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Sort Algorithm[3]</a:t>
            </a:r>
            <a:endParaRPr/>
          </a:p>
        </p:txBody>
      </p:sp>
      <p:sp>
        <p:nvSpPr>
          <p:cNvPr id="306" name="Google Shape;306;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dk1"/>
                </a:solidFill>
              </a:rPr>
              <a:t>Partition(A,l,r) {</a:t>
            </a:r>
            <a:br>
              <a:rPr lang="en" sz="1700">
                <a:solidFill>
                  <a:schemeClr val="dk1"/>
                </a:solidFill>
              </a:rPr>
            </a:br>
            <a:r>
              <a:rPr lang="en" sz="1700">
                <a:solidFill>
                  <a:schemeClr val="dk1"/>
                </a:solidFill>
              </a:rPr>
              <a:t>	x =l;		y =r ;	p = A[l]; </a:t>
            </a:r>
            <a:br>
              <a:rPr lang="en" sz="1700">
                <a:solidFill>
                  <a:schemeClr val="dk1"/>
                </a:solidFill>
              </a:rPr>
            </a:br>
            <a:r>
              <a:rPr lang="en" sz="1700">
                <a:solidFill>
                  <a:schemeClr val="dk1"/>
                </a:solidFill>
              </a:rPr>
              <a:t>	while(x&lt;y) {</a:t>
            </a:r>
            <a:br>
              <a:rPr lang="en" sz="1700">
                <a:solidFill>
                  <a:schemeClr val="dk1"/>
                </a:solidFill>
              </a:rPr>
            </a:br>
            <a:r>
              <a:rPr lang="en" sz="1700">
                <a:solidFill>
                  <a:schemeClr val="dk1"/>
                </a:solidFill>
              </a:rPr>
              <a:t>		while(A[x] &lt;= p) 	x++;</a:t>
            </a:r>
            <a:br>
              <a:rPr lang="en" sz="1700">
                <a:solidFill>
                  <a:schemeClr val="dk1"/>
                </a:solidFill>
              </a:rPr>
            </a:br>
            <a:r>
              <a:rPr lang="en" sz="1700">
                <a:solidFill>
                  <a:schemeClr val="dk1"/>
                </a:solidFill>
              </a:rPr>
              <a:t>		while(A[y] &gt;=p) 	y--;</a:t>
            </a:r>
            <a:br>
              <a:rPr lang="en" sz="1700">
                <a:solidFill>
                  <a:schemeClr val="dk1"/>
                </a:solidFill>
              </a:rPr>
            </a:br>
            <a:r>
              <a:rPr lang="en" sz="1700">
                <a:solidFill>
                  <a:schemeClr val="dk1"/>
                </a:solidFill>
              </a:rPr>
              <a:t>		if(x&lt;y) </a:t>
            </a:r>
            <a:br>
              <a:rPr lang="en" sz="1700">
                <a:solidFill>
                  <a:schemeClr val="dk1"/>
                </a:solidFill>
              </a:rPr>
            </a:br>
            <a:r>
              <a:rPr lang="en" sz="1700">
                <a:solidFill>
                  <a:schemeClr val="dk1"/>
                </a:solidFill>
              </a:rPr>
              <a:t>			swap(A[x],A[y]); </a:t>
            </a:r>
            <a:br>
              <a:rPr lang="en" sz="1700">
                <a:solidFill>
                  <a:schemeClr val="dk1"/>
                </a:solidFill>
              </a:rPr>
            </a:br>
            <a:r>
              <a:rPr lang="en" sz="1700">
                <a:solidFill>
                  <a:schemeClr val="dk1"/>
                </a:solidFill>
              </a:rPr>
              <a:t>	}</a:t>
            </a:r>
            <a:endParaRPr sz="1700">
              <a:solidFill>
                <a:schemeClr val="dk1"/>
              </a:solidFill>
            </a:endParaRPr>
          </a:p>
          <a:p>
            <a:pPr marL="0" lvl="0" indent="457200" algn="l" rtl="0">
              <a:spcBef>
                <a:spcPts val="1200"/>
              </a:spcBef>
              <a:spcAft>
                <a:spcPts val="0"/>
              </a:spcAft>
              <a:buNone/>
            </a:pPr>
            <a:r>
              <a:rPr lang="en" sz="1700">
                <a:solidFill>
                  <a:schemeClr val="dk1"/>
                </a:solidFill>
              </a:rPr>
              <a:t>A[l] = A[y]; 	A[y] = p; 	</a:t>
            </a:r>
            <a:br>
              <a:rPr lang="en" sz="1700">
                <a:solidFill>
                  <a:schemeClr val="dk1"/>
                </a:solidFill>
              </a:rPr>
            </a:br>
            <a:r>
              <a:rPr lang="en" sz="1700">
                <a:solidFill>
                  <a:schemeClr val="dk1"/>
                </a:solidFill>
              </a:rPr>
              <a:t>	return y;</a:t>
            </a:r>
            <a:endParaRPr sz="1700">
              <a:solidFill>
                <a:schemeClr val="dk1"/>
              </a:solidFill>
            </a:endParaRPr>
          </a:p>
          <a:p>
            <a:pPr marL="0" lvl="0" indent="0" algn="l" rtl="0">
              <a:spcBef>
                <a:spcPts val="1200"/>
              </a:spcBef>
              <a:spcAft>
                <a:spcPts val="1200"/>
              </a:spcAft>
              <a:buNone/>
            </a:pPr>
            <a:r>
              <a:rPr lang="en" sz="1700">
                <a:solidFill>
                  <a:schemeClr val="dk1"/>
                </a:solidFill>
              </a:rPr>
              <a:t>}</a:t>
            </a:r>
            <a:endParaRPr sz="2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[3]</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endParaRPr/>
          </a:p>
        </p:txBody>
      </p:sp>
      <p:pic>
        <p:nvPicPr>
          <p:cNvPr id="74" name="Google Shape;74;p16"/>
          <p:cNvPicPr preferRelativeResize="0"/>
          <p:nvPr/>
        </p:nvPicPr>
        <p:blipFill>
          <a:blip r:embed="rId3">
            <a:alphaModFix/>
          </a:blip>
          <a:stretch>
            <a:fillRect/>
          </a:stretch>
        </p:blipFill>
        <p:spPr>
          <a:xfrm>
            <a:off x="349925" y="1152475"/>
            <a:ext cx="6210300" cy="1123950"/>
          </a:xfrm>
          <a:prstGeom prst="rect">
            <a:avLst/>
          </a:prstGeom>
          <a:noFill/>
          <a:ln>
            <a:noFill/>
          </a:ln>
        </p:spPr>
      </p:pic>
      <p:pic>
        <p:nvPicPr>
          <p:cNvPr id="75" name="Google Shape;75;p16"/>
          <p:cNvPicPr preferRelativeResize="0"/>
          <p:nvPr/>
        </p:nvPicPr>
        <p:blipFill>
          <a:blip r:embed="rId4">
            <a:alphaModFix/>
          </a:blip>
          <a:stretch>
            <a:fillRect/>
          </a:stretch>
        </p:blipFill>
        <p:spPr>
          <a:xfrm>
            <a:off x="533675" y="3585625"/>
            <a:ext cx="5467350" cy="1257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Sort- Example</a:t>
            </a:r>
            <a:endParaRPr/>
          </a:p>
        </p:txBody>
      </p:sp>
      <p:sp>
        <p:nvSpPr>
          <p:cNvPr id="312" name="Google Shape;312;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3" name="Google Shape;313;p52"/>
          <p:cNvPicPr preferRelativeResize="0"/>
          <p:nvPr/>
        </p:nvPicPr>
        <p:blipFill>
          <a:blip r:embed="rId3">
            <a:alphaModFix/>
          </a:blip>
          <a:stretch>
            <a:fillRect/>
          </a:stretch>
        </p:blipFill>
        <p:spPr>
          <a:xfrm>
            <a:off x="311700" y="1152475"/>
            <a:ext cx="8520600" cy="340824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Sort- Example[2]</a:t>
            </a:r>
            <a:endParaRPr/>
          </a:p>
        </p:txBody>
      </p:sp>
      <p:sp>
        <p:nvSpPr>
          <p:cNvPr id="319" name="Google Shape;319;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Example: a[]={5, 3, 2, 6, 4, 1, 3, 7}</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320" name="Google Shape;320;p53"/>
          <p:cNvPicPr preferRelativeResize="0"/>
          <p:nvPr/>
        </p:nvPicPr>
        <p:blipFill rotWithShape="1">
          <a:blip r:embed="rId3">
            <a:alphaModFix/>
          </a:blip>
          <a:srcRect b="12929"/>
          <a:stretch/>
        </p:blipFill>
        <p:spPr>
          <a:xfrm>
            <a:off x="1033825" y="1619300"/>
            <a:ext cx="7290250" cy="3068550"/>
          </a:xfrm>
          <a:prstGeom prst="rect">
            <a:avLst/>
          </a:prstGeom>
          <a:noFill/>
          <a:ln>
            <a:noFill/>
          </a:ln>
        </p:spPr>
      </p:pic>
      <p:sp>
        <p:nvSpPr>
          <p:cNvPr id="321" name="Google Shape;321;p53"/>
          <p:cNvSpPr txBox="1"/>
          <p:nvPr/>
        </p:nvSpPr>
        <p:spPr>
          <a:xfrm>
            <a:off x="1194250" y="4703625"/>
            <a:ext cx="7842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(1	3		2		3	4) 		5	(6		7)</a:t>
            </a:r>
            <a:endParaRPr sz="1700"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sort - problems</a:t>
            </a:r>
            <a:endParaRPr/>
          </a:p>
        </p:txBody>
      </p:sp>
      <p:sp>
        <p:nvSpPr>
          <p:cNvPr id="327" name="Google Shape;327;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Trace the quick sort algorithm for sorting the following list of elements in ascending order:</a:t>
            </a:r>
            <a:endParaRPr/>
          </a:p>
          <a:p>
            <a:pPr marL="457200" lvl="0" indent="-342900" algn="l" rtl="0">
              <a:spcBef>
                <a:spcPts val="1200"/>
              </a:spcBef>
              <a:spcAft>
                <a:spcPts val="0"/>
              </a:spcAft>
              <a:buSzPts val="1800"/>
              <a:buAutoNum type="arabicPeriod"/>
            </a:pPr>
            <a:r>
              <a:rPr lang="en"/>
              <a:t>{0,1,2,3,4,5,6,7,8,9}</a:t>
            </a:r>
            <a:endParaRPr/>
          </a:p>
          <a:p>
            <a:pPr marL="457200" lvl="0" indent="-342900" algn="l" rtl="0">
              <a:spcBef>
                <a:spcPts val="0"/>
              </a:spcBef>
              <a:spcAft>
                <a:spcPts val="0"/>
              </a:spcAft>
              <a:buSzPts val="1800"/>
              <a:buAutoNum type="arabicPeriod"/>
            </a:pPr>
            <a:r>
              <a:rPr lang="en"/>
              <a:t>{9,8,7,6,5,4,3,2,1,0}</a:t>
            </a:r>
            <a:endParaRPr/>
          </a:p>
          <a:p>
            <a:pPr marL="457200" lvl="0" indent="-342900" algn="l" rtl="0">
              <a:spcBef>
                <a:spcPts val="0"/>
              </a:spcBef>
              <a:spcAft>
                <a:spcPts val="0"/>
              </a:spcAft>
              <a:buSzPts val="1800"/>
              <a:buAutoNum type="arabicPeriod"/>
            </a:pPr>
            <a:r>
              <a:rPr lang="en"/>
              <a:t>{15,19,11,18,12,17,13,16,10,14}</a:t>
            </a:r>
            <a:endParaRPr/>
          </a:p>
          <a:p>
            <a:pPr marL="0" lvl="0" indent="0" algn="l" rtl="0">
              <a:spcBef>
                <a:spcPts val="1200"/>
              </a:spcBef>
              <a:spcAft>
                <a:spcPts val="12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Sort - Analysis</a:t>
            </a:r>
            <a:endParaRPr/>
          </a:p>
        </p:txBody>
      </p:sp>
      <p:sp>
        <p:nvSpPr>
          <p:cNvPr id="333" name="Google Shape;333;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Best Case:</a:t>
            </a:r>
            <a:r>
              <a:rPr lang="en"/>
              <a:t/>
            </a:r>
            <a:br>
              <a:rPr lang="en"/>
            </a:br>
            <a:r>
              <a:rPr lang="en"/>
              <a:t>	Divides the array into two partitions of equal size, therefore </a:t>
            </a:r>
            <a:br>
              <a:rPr lang="en"/>
            </a:br>
            <a:r>
              <a:rPr lang="en"/>
              <a:t>	T(n) = 2T(n/2) + O(n) , Solving this recurrence we get, </a:t>
            </a:r>
            <a:br>
              <a:rPr lang="en"/>
            </a:br>
            <a:r>
              <a:rPr lang="en"/>
              <a:t>	T(n)=O(nlogn)</a:t>
            </a:r>
            <a:endParaRPr/>
          </a:p>
          <a:p>
            <a:pPr marL="0" lvl="0" indent="0" algn="l" rtl="0">
              <a:spcBef>
                <a:spcPts val="1200"/>
              </a:spcBef>
              <a:spcAft>
                <a:spcPts val="0"/>
              </a:spcAft>
              <a:buNone/>
            </a:pPr>
            <a:r>
              <a:rPr lang="en" b="1"/>
              <a:t>Worst case:</a:t>
            </a:r>
            <a:br>
              <a:rPr lang="en" b="1"/>
            </a:br>
            <a:r>
              <a:rPr lang="en" b="1"/>
              <a:t>	</a:t>
            </a:r>
            <a:r>
              <a:rPr lang="en"/>
              <a:t>When one partition contains the n-1 elements and another partition contains only one element. Therefore its recurrence relation is:</a:t>
            </a:r>
            <a:endParaRPr/>
          </a:p>
          <a:p>
            <a:pPr marL="0" lvl="0" indent="457200" algn="l" rtl="0">
              <a:spcBef>
                <a:spcPts val="1200"/>
              </a:spcBef>
              <a:spcAft>
                <a:spcPts val="0"/>
              </a:spcAft>
              <a:buNone/>
            </a:pPr>
            <a:r>
              <a:rPr lang="en"/>
              <a:t>T(n) = T(n-1) + O(n), Solving this recurrence we get</a:t>
            </a:r>
            <a:endParaRPr/>
          </a:p>
          <a:p>
            <a:pPr marL="0" lvl="0" indent="457200" algn="l" rtl="0">
              <a:spcBef>
                <a:spcPts val="1200"/>
              </a:spcBef>
              <a:spcAft>
                <a:spcPts val="0"/>
              </a:spcAft>
              <a:buNone/>
            </a:pPr>
            <a:r>
              <a:rPr lang="en"/>
              <a:t>T(n)=O(n2)</a:t>
            </a:r>
            <a:endParaRPr/>
          </a:p>
          <a:p>
            <a:pPr marL="0" lvl="0" indent="0" algn="l" rtl="0">
              <a:spcBef>
                <a:spcPts val="1200"/>
              </a:spcBef>
              <a:spcAft>
                <a:spcPts val="12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Quick Sort - Analysis[2]</a:t>
            </a:r>
            <a:endParaRPr/>
          </a:p>
        </p:txBody>
      </p:sp>
      <p:sp>
        <p:nvSpPr>
          <p:cNvPr id="339" name="Google Shape;339;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b="1"/>
              <a:t>Average case:</a:t>
            </a:r>
            <a:endParaRPr b="1"/>
          </a:p>
          <a:p>
            <a:pPr marL="0" lvl="0" indent="457200" algn="l" rtl="0">
              <a:spcBef>
                <a:spcPts val="1200"/>
              </a:spcBef>
              <a:spcAft>
                <a:spcPts val="0"/>
              </a:spcAft>
              <a:buNone/>
            </a:pPr>
            <a:r>
              <a:rPr lang="en"/>
              <a:t>Good and bad splits are randomly distributed across throughout the tree </a:t>
            </a:r>
            <a:br>
              <a:rPr lang="en"/>
            </a:br>
            <a:r>
              <a:rPr lang="en"/>
              <a:t>T1(n)= 2T'(n/2) + O(n) Balanced</a:t>
            </a:r>
            <a:endParaRPr/>
          </a:p>
          <a:p>
            <a:pPr marL="0" lvl="0" indent="0" algn="l" rtl="0">
              <a:spcBef>
                <a:spcPts val="1200"/>
              </a:spcBef>
              <a:spcAft>
                <a:spcPts val="0"/>
              </a:spcAft>
              <a:buNone/>
            </a:pPr>
            <a:r>
              <a:rPr lang="en"/>
              <a:t>T'(n)= T(n –1) + O(n) Unbalanced</a:t>
            </a:r>
            <a:endParaRPr/>
          </a:p>
          <a:p>
            <a:pPr marL="0" lvl="0" indent="0" algn="l" rtl="0">
              <a:spcBef>
                <a:spcPts val="1200"/>
              </a:spcBef>
              <a:spcAft>
                <a:spcPts val="0"/>
              </a:spcAft>
              <a:buNone/>
            </a:pPr>
            <a:r>
              <a:rPr lang="en"/>
              <a:t>Solving:</a:t>
            </a:r>
            <a:endParaRPr/>
          </a:p>
          <a:p>
            <a:pPr marL="0" lvl="0" indent="457200" algn="l" rtl="0">
              <a:spcBef>
                <a:spcPts val="1200"/>
              </a:spcBef>
              <a:spcAft>
                <a:spcPts val="0"/>
              </a:spcAft>
              <a:buNone/>
            </a:pPr>
            <a:r>
              <a:rPr lang="en"/>
              <a:t>B(n)= 2(B(n/2 –1) + Θ(n/2)) + Θ(n) </a:t>
            </a:r>
            <a:br>
              <a:rPr lang="en"/>
            </a:br>
            <a:r>
              <a:rPr lang="en"/>
              <a:t>		= 2B(n/2 –1) + Θ(n)</a:t>
            </a:r>
            <a:br>
              <a:rPr lang="en"/>
            </a:br>
            <a:r>
              <a:rPr lang="en"/>
              <a:t>		= O(nlogn)</a:t>
            </a:r>
            <a:endParaRPr/>
          </a:p>
          <a:p>
            <a:pPr marL="0" lvl="0" indent="457200" algn="l" rtl="0">
              <a:spcBef>
                <a:spcPts val="1200"/>
              </a:spcBef>
              <a:spcAft>
                <a:spcPts val="1200"/>
              </a:spcAft>
              <a:buNone/>
            </a:pPr>
            <a:r>
              <a:rPr lang="en"/>
              <a:t>=&gt;T(n)=O(nlogn)</a:t>
            </a:r>
            <a:endParaRPr b="1"/>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a:t>
            </a:r>
            <a:endParaRPr/>
          </a:p>
        </p:txBody>
      </p:sp>
      <p:sp>
        <p:nvSpPr>
          <p:cNvPr id="345" name="Google Shape;345;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Heap is a data structure that stores a collection of objects ( with keys), and has the following properties:</a:t>
            </a:r>
            <a:endParaRPr/>
          </a:p>
          <a:p>
            <a:pPr marL="914400" lvl="1" indent="-317500" algn="l" rtl="0">
              <a:spcBef>
                <a:spcPts val="0"/>
              </a:spcBef>
              <a:spcAft>
                <a:spcPts val="0"/>
              </a:spcAft>
              <a:buSzPts val="1400"/>
              <a:buChar char="○"/>
            </a:pPr>
            <a:r>
              <a:rPr lang="en"/>
              <a:t>Shape property</a:t>
            </a:r>
            <a:endParaRPr/>
          </a:p>
          <a:p>
            <a:pPr marL="914400" lvl="1" indent="-317500" algn="l" rtl="0">
              <a:spcBef>
                <a:spcPts val="0"/>
              </a:spcBef>
              <a:spcAft>
                <a:spcPts val="0"/>
              </a:spcAft>
              <a:buSzPts val="1400"/>
              <a:buChar char="○"/>
            </a:pPr>
            <a:r>
              <a:rPr lang="en"/>
              <a:t>Heap property</a:t>
            </a:r>
            <a:endParaRPr/>
          </a:p>
          <a:p>
            <a:pPr marL="457200" lvl="0" indent="-342900" algn="l" rtl="0">
              <a:spcBef>
                <a:spcPts val="0"/>
              </a:spcBef>
              <a:spcAft>
                <a:spcPts val="0"/>
              </a:spcAft>
              <a:buSzPts val="1800"/>
              <a:buChar char="●"/>
            </a:pPr>
            <a:r>
              <a:rPr lang="en"/>
              <a:t>Shape Property:</a:t>
            </a:r>
            <a:endParaRPr/>
          </a:p>
          <a:p>
            <a:pPr marL="914400" lvl="1" indent="-317500" algn="l" rtl="0">
              <a:spcBef>
                <a:spcPts val="0"/>
              </a:spcBef>
              <a:spcAft>
                <a:spcPts val="0"/>
              </a:spcAft>
              <a:buSzPts val="1400"/>
              <a:buChar char="○"/>
            </a:pPr>
            <a:r>
              <a:rPr lang="en"/>
              <a:t>Heap data structure is always a complete binary tree. </a:t>
            </a:r>
            <a:endParaRPr/>
          </a:p>
          <a:p>
            <a:pPr marL="914400" lvl="1" indent="-317500" algn="l" rtl="0">
              <a:spcBef>
                <a:spcPts val="0"/>
              </a:spcBef>
              <a:spcAft>
                <a:spcPts val="0"/>
              </a:spcAft>
              <a:buSzPts val="1400"/>
              <a:buChar char="○"/>
            </a:pPr>
            <a:r>
              <a:rPr lang="en"/>
              <a:t>A binary tree which is always completed filled ( all nodes has 0 or 2 childrens).</a:t>
            </a:r>
            <a:endParaRPr/>
          </a:p>
        </p:txBody>
      </p:sp>
      <p:pic>
        <p:nvPicPr>
          <p:cNvPr id="346" name="Google Shape;346;p57"/>
          <p:cNvPicPr preferRelativeResize="0"/>
          <p:nvPr/>
        </p:nvPicPr>
        <p:blipFill>
          <a:blip r:embed="rId3">
            <a:alphaModFix/>
          </a:blip>
          <a:stretch>
            <a:fillRect/>
          </a:stretch>
        </p:blipFill>
        <p:spPr>
          <a:xfrm>
            <a:off x="1478450" y="3190600"/>
            <a:ext cx="5302701" cy="1952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Heap[2]</a:t>
            </a:r>
            <a:endParaRPr/>
          </a:p>
        </p:txBody>
      </p:sp>
      <p:sp>
        <p:nvSpPr>
          <p:cNvPr id="352" name="Google Shape;352;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Heap Property</a:t>
            </a:r>
            <a:endParaRPr/>
          </a:p>
          <a:p>
            <a:pPr marL="914400" lvl="1" indent="-317500" algn="l" rtl="0">
              <a:spcBef>
                <a:spcPts val="0"/>
              </a:spcBef>
              <a:spcAft>
                <a:spcPts val="0"/>
              </a:spcAft>
              <a:buSzPts val="1400"/>
              <a:buChar char="○"/>
            </a:pPr>
            <a:r>
              <a:rPr lang="en"/>
              <a:t>All nodes are either greater than or equal to (Max-Heap) or less than or equal to (Min-Heap) to each of its child nodes.</a:t>
            </a:r>
            <a:endParaRPr/>
          </a:p>
        </p:txBody>
      </p:sp>
      <p:pic>
        <p:nvPicPr>
          <p:cNvPr id="353" name="Google Shape;353;p58"/>
          <p:cNvPicPr preferRelativeResize="0"/>
          <p:nvPr/>
        </p:nvPicPr>
        <p:blipFill>
          <a:blip r:embed="rId3">
            <a:alphaModFix/>
          </a:blip>
          <a:stretch>
            <a:fillRect/>
          </a:stretch>
        </p:blipFill>
        <p:spPr>
          <a:xfrm>
            <a:off x="939750" y="2090375"/>
            <a:ext cx="7631525" cy="3129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Heap[3]</a:t>
            </a:r>
            <a:endParaRPr/>
          </a:p>
        </p:txBody>
      </p:sp>
      <p:sp>
        <p:nvSpPr>
          <p:cNvPr id="359" name="Google Shape;359;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u="sng"/>
              <a:t>Max-Heap													Min-Heap</a:t>
            </a:r>
            <a:endParaRPr b="1" u="sng"/>
          </a:p>
        </p:txBody>
      </p:sp>
      <p:pic>
        <p:nvPicPr>
          <p:cNvPr id="360" name="Google Shape;360;p59"/>
          <p:cNvPicPr preferRelativeResize="0"/>
          <p:nvPr/>
        </p:nvPicPr>
        <p:blipFill>
          <a:blip r:embed="rId3">
            <a:alphaModFix/>
          </a:blip>
          <a:stretch>
            <a:fillRect/>
          </a:stretch>
        </p:blipFill>
        <p:spPr>
          <a:xfrm>
            <a:off x="6900" y="2016175"/>
            <a:ext cx="4381500" cy="2552700"/>
          </a:xfrm>
          <a:prstGeom prst="rect">
            <a:avLst/>
          </a:prstGeom>
          <a:noFill/>
          <a:ln>
            <a:noFill/>
          </a:ln>
        </p:spPr>
      </p:pic>
      <p:pic>
        <p:nvPicPr>
          <p:cNvPr id="361" name="Google Shape;361;p59"/>
          <p:cNvPicPr preferRelativeResize="0"/>
          <p:nvPr/>
        </p:nvPicPr>
        <p:blipFill>
          <a:blip r:embed="rId4">
            <a:alphaModFix/>
          </a:blip>
          <a:stretch>
            <a:fillRect/>
          </a:stretch>
        </p:blipFill>
        <p:spPr>
          <a:xfrm>
            <a:off x="4354992" y="1847400"/>
            <a:ext cx="4846158" cy="25527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 Sort</a:t>
            </a:r>
            <a:endParaRPr/>
          </a:p>
        </p:txBody>
      </p:sp>
      <p:sp>
        <p:nvSpPr>
          <p:cNvPr id="367" name="Google Shape;367;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This algorithm works by first organizing the data to be sorted into a special type of binary tree called a heap.</a:t>
            </a:r>
            <a:endParaRPr/>
          </a:p>
          <a:p>
            <a:pPr marL="457200" lvl="0" indent="-342900" algn="l" rtl="0">
              <a:spcBef>
                <a:spcPts val="0"/>
              </a:spcBef>
              <a:spcAft>
                <a:spcPts val="0"/>
              </a:spcAft>
              <a:buSzPts val="1800"/>
              <a:buChar char="●"/>
            </a:pPr>
            <a:r>
              <a:rPr lang="en"/>
              <a:t>The heap sort algorithm has two major steps:</a:t>
            </a:r>
            <a:endParaRPr/>
          </a:p>
          <a:p>
            <a:pPr marL="914400" lvl="1" indent="-317500" algn="l" rtl="0">
              <a:spcBef>
                <a:spcPts val="0"/>
              </a:spcBef>
              <a:spcAft>
                <a:spcPts val="0"/>
              </a:spcAft>
              <a:buSzPts val="1400"/>
              <a:buChar char="○"/>
            </a:pPr>
            <a:r>
              <a:rPr lang="en"/>
              <a:t>The first step is to transform the complete tree into a heap. (heapify)</a:t>
            </a:r>
            <a:endParaRPr/>
          </a:p>
          <a:p>
            <a:pPr marL="914400" lvl="1" indent="-317500" algn="l" rtl="0">
              <a:spcBef>
                <a:spcPts val="0"/>
              </a:spcBef>
              <a:spcAft>
                <a:spcPts val="0"/>
              </a:spcAft>
              <a:buSzPts val="1400"/>
              <a:buChar char="○"/>
            </a:pPr>
            <a:r>
              <a:rPr lang="en"/>
              <a:t>The second step is to perform the actual sort by extracting(deleting) the largest or smallest element from the root and transforming the remaining tree into a heap.</a:t>
            </a:r>
            <a:endParaRPr/>
          </a:p>
          <a:p>
            <a:pPr marL="0" lvl="0" indent="0" algn="l" rtl="0">
              <a:spcBef>
                <a:spcPts val="1200"/>
              </a:spcBef>
              <a:spcAft>
                <a:spcPts val="0"/>
              </a:spcAft>
              <a:buNone/>
            </a:pPr>
            <a:r>
              <a:rPr lang="en" b="1" u="sng"/>
              <a:t>Complexity Analysis</a:t>
            </a:r>
            <a:endParaRPr b="1" u="sng"/>
          </a:p>
          <a:p>
            <a:pPr marL="457200" lvl="0" indent="-342900" algn="l" rtl="0">
              <a:spcBef>
                <a:spcPts val="1200"/>
              </a:spcBef>
              <a:spcAft>
                <a:spcPts val="0"/>
              </a:spcAft>
              <a:buSzPts val="1800"/>
              <a:buChar char="●"/>
            </a:pPr>
            <a:r>
              <a:rPr lang="en"/>
              <a:t>Worst Case: O(n logn)</a:t>
            </a:r>
            <a:endParaRPr/>
          </a:p>
          <a:p>
            <a:pPr marL="457200" lvl="0" indent="-342900" algn="l" rtl="0">
              <a:spcBef>
                <a:spcPts val="0"/>
              </a:spcBef>
              <a:spcAft>
                <a:spcPts val="0"/>
              </a:spcAft>
              <a:buSzPts val="1800"/>
              <a:buChar char="●"/>
            </a:pPr>
            <a:r>
              <a:rPr lang="en"/>
              <a:t>Best Case: O(n logn)</a:t>
            </a:r>
            <a:endParaRPr/>
          </a:p>
          <a:p>
            <a:pPr marL="457200" lvl="0" indent="-342900" algn="l" rtl="0">
              <a:spcBef>
                <a:spcPts val="0"/>
              </a:spcBef>
              <a:spcAft>
                <a:spcPts val="0"/>
              </a:spcAft>
              <a:buSzPts val="1800"/>
              <a:buChar char="●"/>
            </a:pPr>
            <a:r>
              <a:rPr lang="en"/>
              <a:t>Average Case: O(n logn)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 Sort Algorithm</a:t>
            </a:r>
            <a:endParaRPr/>
          </a:p>
        </p:txBody>
      </p:sp>
      <p:sp>
        <p:nvSpPr>
          <p:cNvPr id="373" name="Google Shape;373;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a:t>Algorithm heapSort</a:t>
            </a:r>
            <a:endParaRPr b="1"/>
          </a:p>
          <a:p>
            <a:pPr marL="457200" lvl="0" indent="-342900" algn="l" rtl="0">
              <a:spcBef>
                <a:spcPts val="1200"/>
              </a:spcBef>
              <a:spcAft>
                <a:spcPts val="0"/>
              </a:spcAft>
              <a:buSzPts val="1800"/>
              <a:buAutoNum type="arabicPeriod"/>
            </a:pPr>
            <a:r>
              <a:rPr lang="en"/>
              <a:t>Heapify</a:t>
            </a:r>
            <a:endParaRPr/>
          </a:p>
          <a:p>
            <a:pPr marL="457200" lvl="0" indent="-342900" algn="l" rtl="0">
              <a:spcBef>
                <a:spcPts val="0"/>
              </a:spcBef>
              <a:spcAft>
                <a:spcPts val="0"/>
              </a:spcAft>
              <a:buSzPts val="1800"/>
              <a:buAutoNum type="arabicPeriod"/>
            </a:pPr>
            <a:r>
              <a:rPr lang="en"/>
              <a:t>Delete root</a:t>
            </a:r>
            <a:endParaRPr/>
          </a:p>
          <a:p>
            <a:pPr marL="457200" lvl="0" indent="-342900" algn="l" rtl="0">
              <a:spcBef>
                <a:spcPts val="0"/>
              </a:spcBef>
              <a:spcAft>
                <a:spcPts val="0"/>
              </a:spcAft>
              <a:buSzPts val="1800"/>
              <a:buAutoNum type="arabicPeriod"/>
            </a:pPr>
            <a:r>
              <a:rPr lang="en"/>
              <a:t>Repeat until heap contains elements</a:t>
            </a:r>
            <a:endParaRPr b="1"/>
          </a:p>
          <a:p>
            <a:pPr marL="0" lvl="0" indent="0" algn="l" rtl="0">
              <a:spcBef>
                <a:spcPts val="1200"/>
              </a:spcBef>
              <a:spcAft>
                <a:spcPts val="0"/>
              </a:spcAft>
              <a:buNone/>
            </a:pPr>
            <a:r>
              <a:rPr lang="en" b="1"/>
              <a:t>Algorithm heapify(array)</a:t>
            </a:r>
            <a:endParaRPr b="1"/>
          </a:p>
          <a:p>
            <a:pPr marL="457200" lvl="0" indent="-342900" algn="l" rtl="0">
              <a:spcBef>
                <a:spcPts val="1200"/>
              </a:spcBef>
              <a:spcAft>
                <a:spcPts val="0"/>
              </a:spcAft>
              <a:buSzPts val="1800"/>
              <a:buAutoNum type="arabicPeriod"/>
            </a:pPr>
            <a:r>
              <a:rPr lang="en"/>
              <a:t>Root = array[0]</a:t>
            </a:r>
            <a:endParaRPr/>
          </a:p>
          <a:p>
            <a:pPr marL="457200" lvl="0" indent="-342900" algn="l" rtl="0">
              <a:spcBef>
                <a:spcPts val="0"/>
              </a:spcBef>
              <a:spcAft>
                <a:spcPts val="0"/>
              </a:spcAft>
              <a:buSzPts val="1800"/>
              <a:buAutoNum type="arabicPeriod"/>
            </a:pPr>
            <a:r>
              <a:rPr lang="en"/>
              <a:t>Largest = largest( array[0] , array [2 * 0 + 1]/ array[2 * 0 + 2])</a:t>
            </a:r>
            <a:br>
              <a:rPr lang="en"/>
            </a:br>
            <a:r>
              <a:rPr lang="en"/>
              <a:t>if(Root != Largest)</a:t>
            </a:r>
            <a:br>
              <a:rPr lang="en"/>
            </a:br>
            <a:r>
              <a:rPr lang="en"/>
              <a:t>	Swap(Root, Largest)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Internal vs External Sorting</a:t>
            </a:r>
            <a:endParaRPr dirty="0"/>
          </a:p>
        </p:txBody>
      </p:sp>
      <p:sp>
        <p:nvSpPr>
          <p:cNvPr id="81" name="Google Shape;8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Char char="●"/>
            </a:pPr>
            <a:r>
              <a:rPr lang="en" b="1" dirty="0"/>
              <a:t>An internal sort</a:t>
            </a:r>
            <a:r>
              <a:rPr lang="en" dirty="0"/>
              <a:t> is any data sorting process that takes place entirely within the main memory of a computer. </a:t>
            </a:r>
            <a:endParaRPr dirty="0"/>
          </a:p>
          <a:p>
            <a:pPr marL="457200" lvl="0" indent="-325755" algn="l" rtl="0">
              <a:spcBef>
                <a:spcPts val="0"/>
              </a:spcBef>
              <a:spcAft>
                <a:spcPts val="0"/>
              </a:spcAft>
              <a:buSzPct val="100000"/>
              <a:buChar char="●"/>
            </a:pPr>
            <a:r>
              <a:rPr lang="en" dirty="0"/>
              <a:t>This is possible whenever the data to be sorted is small enough to all be held in the main memory.</a:t>
            </a:r>
            <a:endParaRPr dirty="0"/>
          </a:p>
          <a:p>
            <a:pPr marL="457200" lvl="0" indent="-325755" algn="l" rtl="0">
              <a:spcBef>
                <a:spcPts val="0"/>
              </a:spcBef>
              <a:spcAft>
                <a:spcPts val="0"/>
              </a:spcAft>
              <a:buSzPct val="100000"/>
              <a:buChar char="●"/>
            </a:pPr>
            <a:r>
              <a:rPr lang="en" dirty="0"/>
              <a:t>There are 3 types of internal sorts. </a:t>
            </a:r>
            <a:endParaRPr dirty="0"/>
          </a:p>
          <a:p>
            <a:pPr marL="914400" lvl="1" indent="-304165" algn="l" rtl="0">
              <a:spcBef>
                <a:spcPts val="0"/>
              </a:spcBef>
              <a:spcAft>
                <a:spcPts val="0"/>
              </a:spcAft>
              <a:buSzPct val="100000"/>
              <a:buChar char="○"/>
            </a:pPr>
            <a:r>
              <a:rPr lang="en" dirty="0"/>
              <a:t>(i) SELECTION SORT :- Ex- Selection sort algorithm, Heap Sort algorithm </a:t>
            </a:r>
            <a:endParaRPr dirty="0"/>
          </a:p>
          <a:p>
            <a:pPr marL="914400" lvl="1" indent="-304165" algn="l" rtl="0">
              <a:spcBef>
                <a:spcPts val="0"/>
              </a:spcBef>
              <a:spcAft>
                <a:spcPts val="0"/>
              </a:spcAft>
              <a:buSzPct val="100000"/>
              <a:buChar char="○"/>
            </a:pPr>
            <a:r>
              <a:rPr lang="en" dirty="0"/>
              <a:t>(ii) INSERTION SORT :- Ex:- Insertion sort algorithm, Shell Sort algorithm </a:t>
            </a:r>
            <a:endParaRPr dirty="0"/>
          </a:p>
          <a:p>
            <a:pPr marL="914400" lvl="1" indent="-304165" algn="l" rtl="0">
              <a:spcBef>
                <a:spcPts val="0"/>
              </a:spcBef>
              <a:spcAft>
                <a:spcPts val="0"/>
              </a:spcAft>
              <a:buSzPct val="100000"/>
              <a:buChar char="○"/>
            </a:pPr>
            <a:r>
              <a:rPr lang="en" dirty="0"/>
              <a:t>(iii) EXCHANGE SORT :- Ex:- Bubble Sort Algorithm, Quick sort algorithm </a:t>
            </a:r>
            <a:endParaRPr dirty="0"/>
          </a:p>
          <a:p>
            <a:pPr marL="457200" lvl="0" indent="-325755" algn="l" rtl="0">
              <a:spcBef>
                <a:spcPts val="0"/>
              </a:spcBef>
              <a:spcAft>
                <a:spcPts val="0"/>
              </a:spcAft>
              <a:buSzPct val="100000"/>
              <a:buChar char="●"/>
            </a:pPr>
            <a:r>
              <a:rPr lang="en" dirty="0"/>
              <a:t>Sorting large amount of data requires external or secondary memory. This process uses external memory such as HDD, to store the data which is not fit into the main memory therefore called </a:t>
            </a:r>
            <a:r>
              <a:rPr lang="en" b="1" dirty="0"/>
              <a:t>external sort</a:t>
            </a:r>
            <a:r>
              <a:rPr lang="en" dirty="0"/>
              <a:t>. </a:t>
            </a:r>
            <a:endParaRPr dirty="0"/>
          </a:p>
          <a:p>
            <a:pPr marL="457200" lvl="0" indent="-325755" algn="l" rtl="0">
              <a:spcBef>
                <a:spcPts val="0"/>
              </a:spcBef>
              <a:spcAft>
                <a:spcPts val="0"/>
              </a:spcAft>
              <a:buSzPct val="100000"/>
              <a:buChar char="●"/>
            </a:pPr>
            <a:r>
              <a:rPr lang="en" dirty="0"/>
              <a:t>So, primary memory holds the currently being sorted data only. All external sorts are based on process of merging. Different parts of data are sorted separately and merged together. </a:t>
            </a:r>
            <a:endParaRPr dirty="0"/>
          </a:p>
          <a:p>
            <a:pPr marL="457200" lvl="0" indent="-325755" algn="l" rtl="0">
              <a:spcBef>
                <a:spcPts val="0"/>
              </a:spcBef>
              <a:spcAft>
                <a:spcPts val="0"/>
              </a:spcAft>
              <a:buSzPct val="100000"/>
              <a:buChar char="●"/>
            </a:pPr>
            <a:r>
              <a:rPr lang="en" dirty="0"/>
              <a:t>Ex:- Merge Sort</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 Sort: Example</a:t>
            </a:r>
            <a:endParaRPr/>
          </a:p>
        </p:txBody>
      </p:sp>
      <p:sp>
        <p:nvSpPr>
          <p:cNvPr id="379" name="Google Shape;379;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Consider an unsorted array: </a:t>
            </a:r>
            <a:br>
              <a:rPr lang="en"/>
            </a:br>
            <a:r>
              <a:rPr lang="en"/>
              <a:t>82		90		10		12		15		77		55		23</a:t>
            </a:r>
            <a:endParaRPr/>
          </a:p>
          <a:p>
            <a:pPr marL="0" lvl="0" indent="0" algn="l" rtl="0">
              <a:spcBef>
                <a:spcPts val="1200"/>
              </a:spcBef>
              <a:spcAft>
                <a:spcPts val="0"/>
              </a:spcAft>
              <a:buNone/>
            </a:pPr>
            <a:r>
              <a:rPr lang="en"/>
              <a:t>Step 1: Construct a Heap with given list of unsorted numbers and convert to Max Heap.</a:t>
            </a:r>
            <a:endParaRPr/>
          </a:p>
          <a:p>
            <a:pPr marL="0" lvl="0" indent="0" algn="l" rtl="0">
              <a:spcBef>
                <a:spcPts val="1200"/>
              </a:spcBef>
              <a:spcAft>
                <a:spcPts val="1200"/>
              </a:spcAft>
              <a:buNone/>
            </a:pPr>
            <a:endParaRPr/>
          </a:p>
        </p:txBody>
      </p:sp>
      <p:pic>
        <p:nvPicPr>
          <p:cNvPr id="380" name="Google Shape;380;p62"/>
          <p:cNvPicPr preferRelativeResize="0"/>
          <p:nvPr/>
        </p:nvPicPr>
        <p:blipFill rotWithShape="1">
          <a:blip r:embed="rId3">
            <a:alphaModFix/>
          </a:blip>
          <a:srcRect t="14059"/>
          <a:stretch/>
        </p:blipFill>
        <p:spPr>
          <a:xfrm>
            <a:off x="1055875" y="2352225"/>
            <a:ext cx="8132400" cy="2791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 Sort: Example[2]</a:t>
            </a:r>
            <a:endParaRPr/>
          </a:p>
        </p:txBody>
      </p:sp>
      <p:sp>
        <p:nvSpPr>
          <p:cNvPr id="386" name="Google Shape;386;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Step 2: Delete the root element (90) and re-heapify.</a:t>
            </a:r>
            <a:endParaRPr/>
          </a:p>
        </p:txBody>
      </p:sp>
      <p:pic>
        <p:nvPicPr>
          <p:cNvPr id="387" name="Google Shape;387;p63"/>
          <p:cNvPicPr preferRelativeResize="0"/>
          <p:nvPr/>
        </p:nvPicPr>
        <p:blipFill>
          <a:blip r:embed="rId3">
            <a:alphaModFix/>
          </a:blip>
          <a:stretch>
            <a:fillRect/>
          </a:stretch>
        </p:blipFill>
        <p:spPr>
          <a:xfrm>
            <a:off x="-51575" y="1698350"/>
            <a:ext cx="9247151" cy="2472600"/>
          </a:xfrm>
          <a:prstGeom prst="rect">
            <a:avLst/>
          </a:prstGeom>
          <a:noFill/>
          <a:ln>
            <a:noFill/>
          </a:ln>
        </p:spPr>
      </p:pic>
      <p:sp>
        <p:nvSpPr>
          <p:cNvPr id="388" name="Google Shape;388;p63"/>
          <p:cNvSpPr txBox="1"/>
          <p:nvPr/>
        </p:nvSpPr>
        <p:spPr>
          <a:xfrm>
            <a:off x="320850" y="4384850"/>
            <a:ext cx="852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List of numbers after deletion is {12,82,77,23,15,10,55,</a:t>
            </a:r>
            <a:r>
              <a:rPr lang="en" sz="1600" b="1"/>
              <a:t>90</a:t>
            </a:r>
            <a:r>
              <a:rPr lang="en" sz="1600"/>
              <a:t>}</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 Sort: Example[3]</a:t>
            </a:r>
            <a:endParaRPr/>
          </a:p>
        </p:txBody>
      </p:sp>
      <p:sp>
        <p:nvSpPr>
          <p:cNvPr id="394" name="Google Shape;394;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Step 3: Delete the root element (82) and re-heapify.</a:t>
            </a:r>
            <a:endParaRPr/>
          </a:p>
        </p:txBody>
      </p:sp>
      <p:sp>
        <p:nvSpPr>
          <p:cNvPr id="395" name="Google Shape;395;p64"/>
          <p:cNvSpPr txBox="1"/>
          <p:nvPr/>
        </p:nvSpPr>
        <p:spPr>
          <a:xfrm>
            <a:off x="320850" y="4384850"/>
            <a:ext cx="852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List of numbers after deletion is {55,23,77,12,15,10,</a:t>
            </a:r>
            <a:r>
              <a:rPr lang="en" sz="1600" b="1"/>
              <a:t>82</a:t>
            </a:r>
            <a:r>
              <a:rPr lang="en" sz="1600"/>
              <a:t>,</a:t>
            </a:r>
            <a:r>
              <a:rPr lang="en" sz="1600" b="1"/>
              <a:t>90</a:t>
            </a:r>
            <a:r>
              <a:rPr lang="en" sz="1600"/>
              <a:t>}</a:t>
            </a:r>
            <a:endParaRPr sz="1600"/>
          </a:p>
        </p:txBody>
      </p:sp>
      <p:pic>
        <p:nvPicPr>
          <p:cNvPr id="396" name="Google Shape;396;p64"/>
          <p:cNvPicPr preferRelativeResize="0"/>
          <p:nvPr/>
        </p:nvPicPr>
        <p:blipFill>
          <a:blip r:embed="rId3">
            <a:alphaModFix/>
          </a:blip>
          <a:stretch>
            <a:fillRect/>
          </a:stretch>
        </p:blipFill>
        <p:spPr>
          <a:xfrm>
            <a:off x="320850" y="1700900"/>
            <a:ext cx="8823150" cy="2398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 Sort: Example[4]</a:t>
            </a:r>
            <a:endParaRPr/>
          </a:p>
        </p:txBody>
      </p:sp>
      <p:sp>
        <p:nvSpPr>
          <p:cNvPr id="402" name="Google Shape;402;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Step 4: Delete the root element (77) and re-heapify.</a:t>
            </a:r>
            <a:endParaRPr/>
          </a:p>
        </p:txBody>
      </p:sp>
      <p:sp>
        <p:nvSpPr>
          <p:cNvPr id="403" name="Google Shape;403;p65"/>
          <p:cNvSpPr txBox="1"/>
          <p:nvPr/>
        </p:nvSpPr>
        <p:spPr>
          <a:xfrm>
            <a:off x="320850" y="4384850"/>
            <a:ext cx="852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List of numbers after deletion is {10,23,55,12,15,</a:t>
            </a:r>
            <a:r>
              <a:rPr lang="en" sz="1600" b="1"/>
              <a:t>77</a:t>
            </a:r>
            <a:r>
              <a:rPr lang="en" sz="1600"/>
              <a:t>,</a:t>
            </a:r>
            <a:r>
              <a:rPr lang="en" sz="1600" b="1"/>
              <a:t>82</a:t>
            </a:r>
            <a:r>
              <a:rPr lang="en" sz="1600"/>
              <a:t>,</a:t>
            </a:r>
            <a:r>
              <a:rPr lang="en" sz="1600" b="1"/>
              <a:t>90</a:t>
            </a:r>
            <a:r>
              <a:rPr lang="en" sz="1600"/>
              <a:t>}</a:t>
            </a:r>
            <a:endParaRPr sz="1600"/>
          </a:p>
        </p:txBody>
      </p:sp>
      <p:pic>
        <p:nvPicPr>
          <p:cNvPr id="404" name="Google Shape;404;p65"/>
          <p:cNvPicPr preferRelativeResize="0"/>
          <p:nvPr/>
        </p:nvPicPr>
        <p:blipFill>
          <a:blip r:embed="rId3">
            <a:alphaModFix/>
          </a:blip>
          <a:stretch>
            <a:fillRect/>
          </a:stretch>
        </p:blipFill>
        <p:spPr>
          <a:xfrm>
            <a:off x="238200" y="1645925"/>
            <a:ext cx="8905799" cy="2507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 Sort: Example[5]</a:t>
            </a:r>
            <a:endParaRPr/>
          </a:p>
        </p:txBody>
      </p:sp>
      <p:sp>
        <p:nvSpPr>
          <p:cNvPr id="410" name="Google Shape;410;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Step 5: Delete the root element (55) and re-heapify.</a:t>
            </a:r>
            <a:endParaRPr/>
          </a:p>
        </p:txBody>
      </p:sp>
      <p:sp>
        <p:nvSpPr>
          <p:cNvPr id="411" name="Google Shape;411;p66"/>
          <p:cNvSpPr txBox="1"/>
          <p:nvPr/>
        </p:nvSpPr>
        <p:spPr>
          <a:xfrm>
            <a:off x="320850" y="4384850"/>
            <a:ext cx="852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List of numbers after deletion is {15,23,10,12,</a:t>
            </a:r>
            <a:r>
              <a:rPr lang="en" sz="1600" b="1"/>
              <a:t>55</a:t>
            </a:r>
            <a:r>
              <a:rPr lang="en" sz="1600"/>
              <a:t>,</a:t>
            </a:r>
            <a:r>
              <a:rPr lang="en" sz="1600" b="1"/>
              <a:t>77</a:t>
            </a:r>
            <a:r>
              <a:rPr lang="en" sz="1600"/>
              <a:t>,</a:t>
            </a:r>
            <a:r>
              <a:rPr lang="en" sz="1600" b="1"/>
              <a:t>82</a:t>
            </a:r>
            <a:r>
              <a:rPr lang="en" sz="1600"/>
              <a:t>,</a:t>
            </a:r>
            <a:r>
              <a:rPr lang="en" sz="1600" b="1"/>
              <a:t>90</a:t>
            </a:r>
            <a:r>
              <a:rPr lang="en" sz="1600"/>
              <a:t>}</a:t>
            </a:r>
            <a:endParaRPr sz="1600"/>
          </a:p>
        </p:txBody>
      </p:sp>
      <p:pic>
        <p:nvPicPr>
          <p:cNvPr id="412" name="Google Shape;412;p66"/>
          <p:cNvPicPr preferRelativeResize="0"/>
          <p:nvPr/>
        </p:nvPicPr>
        <p:blipFill>
          <a:blip r:embed="rId3">
            <a:alphaModFix/>
          </a:blip>
          <a:stretch>
            <a:fillRect/>
          </a:stretch>
        </p:blipFill>
        <p:spPr>
          <a:xfrm>
            <a:off x="232050" y="1769475"/>
            <a:ext cx="8911950" cy="2383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 Sort: Example[6]</a:t>
            </a:r>
            <a:endParaRPr/>
          </a:p>
        </p:txBody>
      </p:sp>
      <p:sp>
        <p:nvSpPr>
          <p:cNvPr id="418" name="Google Shape;418;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Step 6&amp;7: Delete the root elements and re-heapify.</a:t>
            </a:r>
            <a:endParaRPr/>
          </a:p>
        </p:txBody>
      </p:sp>
      <p:sp>
        <p:nvSpPr>
          <p:cNvPr id="419" name="Google Shape;419;p67"/>
          <p:cNvSpPr txBox="1"/>
          <p:nvPr/>
        </p:nvSpPr>
        <p:spPr>
          <a:xfrm>
            <a:off x="320850" y="4384850"/>
            <a:ext cx="852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Final list (10,12,15,23,55,77,82,90)</a:t>
            </a:r>
            <a:endParaRPr sz="1600"/>
          </a:p>
        </p:txBody>
      </p:sp>
      <p:pic>
        <p:nvPicPr>
          <p:cNvPr id="420" name="Google Shape;420;p67"/>
          <p:cNvPicPr preferRelativeResize="0"/>
          <p:nvPr/>
        </p:nvPicPr>
        <p:blipFill>
          <a:blip r:embed="rId3">
            <a:alphaModFix/>
          </a:blip>
          <a:stretch>
            <a:fillRect/>
          </a:stretch>
        </p:blipFill>
        <p:spPr>
          <a:xfrm>
            <a:off x="192075" y="1807800"/>
            <a:ext cx="8520600" cy="1365481"/>
          </a:xfrm>
          <a:prstGeom prst="rect">
            <a:avLst/>
          </a:prstGeom>
          <a:noFill/>
          <a:ln>
            <a:noFill/>
          </a:ln>
        </p:spPr>
      </p:pic>
      <p:pic>
        <p:nvPicPr>
          <p:cNvPr id="421" name="Google Shape;421;p67"/>
          <p:cNvPicPr preferRelativeResize="0"/>
          <p:nvPr/>
        </p:nvPicPr>
        <p:blipFill>
          <a:blip r:embed="rId4">
            <a:alphaModFix/>
          </a:blip>
          <a:stretch>
            <a:fillRect/>
          </a:stretch>
        </p:blipFill>
        <p:spPr>
          <a:xfrm>
            <a:off x="9150" y="3111059"/>
            <a:ext cx="9144001" cy="127379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 Sort (exercises)</a:t>
            </a:r>
            <a:endParaRPr/>
          </a:p>
        </p:txBody>
      </p:sp>
      <p:sp>
        <p:nvSpPr>
          <p:cNvPr id="427" name="Google Shape;427;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{1, 3, 5, 4, 6, 13, 10, 9, 8, 15, 17}</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Of Data Structures</a:t>
            </a:r>
            <a:endParaRPr/>
          </a:p>
        </p:txBody>
      </p:sp>
      <p:sp>
        <p:nvSpPr>
          <p:cNvPr id="433" name="Google Shape;433;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34" name="Google Shape;434;p69"/>
          <p:cNvPicPr preferRelativeResize="0"/>
          <p:nvPr/>
        </p:nvPicPr>
        <p:blipFill>
          <a:blip r:embed="rId3">
            <a:alphaModFix/>
          </a:blip>
          <a:stretch>
            <a:fillRect/>
          </a:stretch>
        </p:blipFill>
        <p:spPr>
          <a:xfrm>
            <a:off x="105125" y="930550"/>
            <a:ext cx="8933752" cy="42129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Of Sorting Algorithms</a:t>
            </a:r>
            <a:endParaRPr/>
          </a:p>
        </p:txBody>
      </p:sp>
      <p:sp>
        <p:nvSpPr>
          <p:cNvPr id="440" name="Google Shape;440;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1" name="Google Shape;441;p70"/>
          <p:cNvPicPr preferRelativeResize="0"/>
          <p:nvPr/>
        </p:nvPicPr>
        <p:blipFill>
          <a:blip r:embed="rId3">
            <a:alphaModFix/>
          </a:blip>
          <a:stretch>
            <a:fillRect/>
          </a:stretch>
        </p:blipFill>
        <p:spPr>
          <a:xfrm>
            <a:off x="0" y="1152470"/>
            <a:ext cx="9144002" cy="38963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Insertion Sort</a:t>
            </a:r>
            <a:endParaRPr/>
          </a:p>
        </p:txBody>
      </p:sp>
      <p:sp>
        <p:nvSpPr>
          <p:cNvPr id="87" name="Google Shape;8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smtClean="0"/>
              <a:t>Insertion sort is a simple sorting algorithm that works similar to the way you sort playing cards in your hands. </a:t>
            </a:r>
            <a:endParaRPr dirty="0" smtClean="0"/>
          </a:p>
          <a:p>
            <a:pPr marL="457200" lvl="0" indent="-342900" algn="l" rtl="0">
              <a:spcBef>
                <a:spcPts val="0"/>
              </a:spcBef>
              <a:spcAft>
                <a:spcPts val="0"/>
              </a:spcAft>
              <a:buSzPts val="1800"/>
              <a:buChar char="●"/>
            </a:pPr>
            <a:r>
              <a:rPr lang="en" dirty="0" smtClean="0"/>
              <a:t>The array is virtually slit into a sorted and an unsorted part. </a:t>
            </a:r>
            <a:endParaRPr dirty="0" smtClean="0"/>
          </a:p>
          <a:p>
            <a:pPr marL="457200" lvl="0" indent="-342900" algn="l" rtl="0">
              <a:spcBef>
                <a:spcPts val="0"/>
              </a:spcBef>
              <a:spcAft>
                <a:spcPts val="0"/>
              </a:spcAft>
              <a:buSzPts val="1800"/>
              <a:buChar char="●"/>
            </a:pPr>
            <a:r>
              <a:rPr lang="en" dirty="0" smtClean="0"/>
              <a:t>Values from the unsorted part are picked and placed at the correct position in the sorted part. </a:t>
            </a:r>
            <a:endParaRPr dirty="0" smtClean="0"/>
          </a:p>
          <a:p>
            <a:pPr marL="0" lvl="0" indent="0" algn="l" rtl="0">
              <a:spcBef>
                <a:spcPts val="1200"/>
              </a:spcBef>
              <a:spcAft>
                <a:spcPts val="1200"/>
              </a:spcAft>
              <a:buNone/>
            </a:pPr>
            <a:endParaRPr dirty="0"/>
          </a:p>
        </p:txBody>
      </p:sp>
      <p:pic>
        <p:nvPicPr>
          <p:cNvPr id="88" name="Google Shape;88;p18"/>
          <p:cNvPicPr preferRelativeResize="0"/>
          <p:nvPr/>
        </p:nvPicPr>
        <p:blipFill>
          <a:blip r:embed="rId3">
            <a:alphaModFix/>
          </a:blip>
          <a:stretch>
            <a:fillRect/>
          </a:stretch>
        </p:blipFill>
        <p:spPr>
          <a:xfrm>
            <a:off x="2964425" y="2479975"/>
            <a:ext cx="4788476" cy="260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Insertion Sort Algorithm</a:t>
            </a:r>
            <a:endParaRPr/>
          </a:p>
        </p:txBody>
      </p:sp>
      <p:sp>
        <p:nvSpPr>
          <p:cNvPr id="94" name="Google Shape;9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We start with an empty left hand [</a:t>
            </a:r>
            <a:r>
              <a:rPr lang="en" b="1"/>
              <a:t>sorted array]</a:t>
            </a:r>
            <a:r>
              <a:rPr lang="en"/>
              <a:t> and the cards face down on the table [</a:t>
            </a:r>
            <a:r>
              <a:rPr lang="en" b="1"/>
              <a:t>unsorted array</a:t>
            </a:r>
            <a:r>
              <a:rPr lang="en"/>
              <a:t>]</a:t>
            </a:r>
            <a:endParaRPr/>
          </a:p>
          <a:p>
            <a:pPr marL="457200" lvl="0" indent="-342900" algn="l" rtl="0">
              <a:spcBef>
                <a:spcPts val="0"/>
              </a:spcBef>
              <a:spcAft>
                <a:spcPts val="0"/>
              </a:spcAft>
              <a:buSzPts val="1800"/>
              <a:buAutoNum type="arabicPeriod"/>
            </a:pPr>
            <a:r>
              <a:rPr lang="en"/>
              <a:t>Then remove one card at a time from the table [unsorted array], and insert it into the correct position in the left hand </a:t>
            </a:r>
            <a:br>
              <a:rPr lang="en"/>
            </a:br>
            <a:r>
              <a:rPr lang="en"/>
              <a:t>[sorted array]. </a:t>
            </a:r>
            <a:endParaRPr/>
          </a:p>
          <a:p>
            <a:pPr marL="457200" lvl="0" indent="-342900" algn="l" rtl="0">
              <a:spcBef>
                <a:spcPts val="0"/>
              </a:spcBef>
              <a:spcAft>
                <a:spcPts val="0"/>
              </a:spcAft>
              <a:buSzPts val="1800"/>
              <a:buAutoNum type="arabicPeriod"/>
            </a:pPr>
            <a:r>
              <a:rPr lang="en"/>
              <a:t>To find the correct position for the card, </a:t>
            </a:r>
            <a:br>
              <a:rPr lang="en"/>
            </a:br>
            <a:r>
              <a:rPr lang="en"/>
              <a:t>we compare it with each of the cards </a:t>
            </a:r>
            <a:br>
              <a:rPr lang="en"/>
            </a:br>
            <a:r>
              <a:rPr lang="en"/>
              <a:t>already in the hand, from right to left. </a:t>
            </a:r>
            <a:endParaRPr/>
          </a:p>
        </p:txBody>
      </p:sp>
      <p:pic>
        <p:nvPicPr>
          <p:cNvPr id="95" name="Google Shape;95;p19"/>
          <p:cNvPicPr preferRelativeResize="0"/>
          <p:nvPr/>
        </p:nvPicPr>
        <p:blipFill>
          <a:blip r:embed="rId3">
            <a:alphaModFix/>
          </a:blip>
          <a:stretch>
            <a:fillRect/>
          </a:stretch>
        </p:blipFill>
        <p:spPr>
          <a:xfrm>
            <a:off x="5153000" y="2125425"/>
            <a:ext cx="3991000" cy="3018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Insertion Sort Algorithm</a:t>
            </a:r>
            <a:endParaRPr/>
          </a:p>
        </p:txBody>
      </p:sp>
      <p:sp>
        <p:nvSpPr>
          <p:cNvPr id="101" name="Google Shape;101;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endParaRPr/>
          </a:p>
        </p:txBody>
      </p:sp>
      <p:pic>
        <p:nvPicPr>
          <p:cNvPr id="102" name="Google Shape;102;p20"/>
          <p:cNvPicPr preferRelativeResize="0"/>
          <p:nvPr/>
        </p:nvPicPr>
        <p:blipFill>
          <a:blip r:embed="rId3">
            <a:alphaModFix/>
          </a:blip>
          <a:stretch>
            <a:fillRect/>
          </a:stretch>
        </p:blipFill>
        <p:spPr>
          <a:xfrm>
            <a:off x="311700" y="1143000"/>
            <a:ext cx="5694000"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Insertion Sort - Implementation</a:t>
            </a:r>
            <a:endParaRPr/>
          </a:p>
        </p:txBody>
      </p:sp>
      <p:sp>
        <p:nvSpPr>
          <p:cNvPr id="108" name="Google Shape;108;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void insertionSort(int a[],int n){</a:t>
            </a:r>
            <a:endParaRPr/>
          </a:p>
          <a:p>
            <a:pPr marL="0" lvl="0" indent="0" algn="l" rtl="0">
              <a:spcBef>
                <a:spcPts val="1200"/>
              </a:spcBef>
              <a:spcAft>
                <a:spcPts val="0"/>
              </a:spcAft>
              <a:buNone/>
            </a:pPr>
            <a:r>
              <a:rPr lang="en"/>
              <a:t>	for(int i=1;i&lt;n;i++){</a:t>
            </a:r>
            <a:endParaRPr/>
          </a:p>
          <a:p>
            <a:pPr marL="0" lvl="0" indent="0" algn="l" rtl="0">
              <a:spcBef>
                <a:spcPts val="1200"/>
              </a:spcBef>
              <a:spcAft>
                <a:spcPts val="0"/>
              </a:spcAft>
              <a:buNone/>
            </a:pPr>
            <a:r>
              <a:rPr lang="en"/>
              <a:t>		Int next = a[i];</a:t>
            </a:r>
            <a:endParaRPr/>
          </a:p>
          <a:p>
            <a:pPr marL="0" lvl="0" indent="0" algn="l" rtl="0">
              <a:spcBef>
                <a:spcPts val="1200"/>
              </a:spcBef>
              <a:spcAft>
                <a:spcPts val="0"/>
              </a:spcAft>
              <a:buNone/>
            </a:pPr>
            <a:r>
              <a:rPr lang="en"/>
              <a:t>		for(int j=i-1;j&gt;=0 &amp;&amp; a[j]&gt;next ; j--)</a:t>
            </a:r>
            <a:endParaRPr/>
          </a:p>
          <a:p>
            <a:pPr marL="0" lvl="0" indent="0" algn="l" rtl="0">
              <a:spcBef>
                <a:spcPts val="1200"/>
              </a:spcBef>
              <a:spcAft>
                <a:spcPts val="0"/>
              </a:spcAft>
              <a:buNone/>
            </a:pPr>
            <a:r>
              <a:rPr lang="en"/>
              <a:t>			a[j+1]=a[j];</a:t>
            </a:r>
            <a:endParaRPr/>
          </a:p>
          <a:p>
            <a:pPr marL="0" lvl="0" indent="0" algn="l" rtl="0">
              <a:spcBef>
                <a:spcPts val="1200"/>
              </a:spcBef>
              <a:spcAft>
                <a:spcPts val="0"/>
              </a:spcAft>
              <a:buNone/>
            </a:pPr>
            <a:r>
              <a:rPr lang="en"/>
              <a:t>		a[j+1] = next;</a:t>
            </a:r>
            <a:endParaRPr/>
          </a:p>
          <a:p>
            <a:pPr marL="0" lvl="0" indent="457200" algn="l" rtl="0">
              <a:spcBef>
                <a:spcPts val="1200"/>
              </a:spcBef>
              <a:spcAft>
                <a:spcPts val="0"/>
              </a:spcAft>
              <a:buNone/>
            </a:pPr>
            <a:r>
              <a:rPr lang="en"/>
              <a:t>}</a:t>
            </a:r>
            <a:endParaRPr/>
          </a:p>
          <a:p>
            <a:pPr marL="0" lvl="0" indent="0" algn="l" rtl="0">
              <a:spcBef>
                <a:spcPts val="1200"/>
              </a:spcBef>
              <a:spcAft>
                <a:spcPts val="1200"/>
              </a:spcAft>
              <a:buNone/>
            </a:pPr>
            <a:r>
              <a:rPr lang="en"/>
              <a:t>}</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TotalTime>
  <Words>2453</Words>
  <Application>Microsoft Office PowerPoint</Application>
  <PresentationFormat>On-screen Show (16:9)</PresentationFormat>
  <Paragraphs>320</Paragraphs>
  <Slides>58</Slides>
  <Notes>58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58</vt:i4>
      </vt:variant>
    </vt:vector>
  </HeadingPairs>
  <TitlesOfParts>
    <vt:vector size="60" baseType="lpstr">
      <vt:lpstr>Arial</vt:lpstr>
      <vt:lpstr>Simple Light</vt:lpstr>
      <vt:lpstr>CH 6</vt:lpstr>
      <vt:lpstr>Introduction</vt:lpstr>
      <vt:lpstr>Introduction [2]</vt:lpstr>
      <vt:lpstr>Introduction [3]</vt:lpstr>
      <vt:lpstr>Internal vs External Sorting</vt:lpstr>
      <vt:lpstr>Insertion Sort</vt:lpstr>
      <vt:lpstr>Insertion Sort Algorithm</vt:lpstr>
      <vt:lpstr>Insertion Sort Algorithm</vt:lpstr>
      <vt:lpstr>Insertion Sort - Implementation</vt:lpstr>
      <vt:lpstr>Insertion Sort - Implementation</vt:lpstr>
      <vt:lpstr>Insertion Sort - Analysis</vt:lpstr>
      <vt:lpstr>Assignment</vt:lpstr>
      <vt:lpstr>Selection Sort</vt:lpstr>
      <vt:lpstr>Selection sort [2]</vt:lpstr>
      <vt:lpstr>Selection Sort [3]</vt:lpstr>
      <vt:lpstr>Selection sort Analysis</vt:lpstr>
      <vt:lpstr>Assignment</vt:lpstr>
      <vt:lpstr>Bubble Sort</vt:lpstr>
      <vt:lpstr>Bubble Sort [2]</vt:lpstr>
      <vt:lpstr>Bubble Sort [3]</vt:lpstr>
      <vt:lpstr>Bubble sort[4]</vt:lpstr>
      <vt:lpstr>Bubble Sort Analysis</vt:lpstr>
      <vt:lpstr>Shell Sort</vt:lpstr>
      <vt:lpstr>Shell Sort - Implementation</vt:lpstr>
      <vt:lpstr>Shell Sort - example</vt:lpstr>
      <vt:lpstr>Shell Sort - Analysis</vt:lpstr>
      <vt:lpstr>Divide &amp; Conquer</vt:lpstr>
      <vt:lpstr>Divide &amp; Conquer[2]</vt:lpstr>
      <vt:lpstr>Divide &amp; Conquer[3]</vt:lpstr>
      <vt:lpstr>Merge Sort</vt:lpstr>
      <vt:lpstr>Merge Sort - Algorithm</vt:lpstr>
      <vt:lpstr>Merge Sort - Example</vt:lpstr>
      <vt:lpstr>Merge Sort - Example</vt:lpstr>
      <vt:lpstr>Merge sort - problems</vt:lpstr>
      <vt:lpstr>Merge Sort Analysis</vt:lpstr>
      <vt:lpstr>Quick Sort</vt:lpstr>
      <vt:lpstr>Quick Sort Algorithm</vt:lpstr>
      <vt:lpstr>Quick Sort Algorithm[2]</vt:lpstr>
      <vt:lpstr>Quick Sort Algorithm[3]</vt:lpstr>
      <vt:lpstr>Quick Sort- Example</vt:lpstr>
      <vt:lpstr>Quick Sort- Example[2]</vt:lpstr>
      <vt:lpstr>Quick sort - problems</vt:lpstr>
      <vt:lpstr>Quick Sort - Analysis</vt:lpstr>
      <vt:lpstr>Quick Sort - Analysis[2]</vt:lpstr>
      <vt:lpstr>Heap</vt:lpstr>
      <vt:lpstr>Heap[2]</vt:lpstr>
      <vt:lpstr>Heap[3]</vt:lpstr>
      <vt:lpstr>Heap Sort</vt:lpstr>
      <vt:lpstr>Heap Sort Algorithm</vt:lpstr>
      <vt:lpstr>Heap Sort: Example</vt:lpstr>
      <vt:lpstr>Heap Sort: Example[2]</vt:lpstr>
      <vt:lpstr>Heap Sort: Example[3]</vt:lpstr>
      <vt:lpstr>Heap Sort: Example[4]</vt:lpstr>
      <vt:lpstr>Heap Sort: Example[5]</vt:lpstr>
      <vt:lpstr>Heap Sort: Example[6]</vt:lpstr>
      <vt:lpstr>Heap Sort (exercises)</vt:lpstr>
      <vt:lpstr>Analysis Of Data Structures</vt:lpstr>
      <vt:lpstr>Analysis Of Sorting Algorithms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 6</dc:title>
  <cp:lastModifiedBy>DWIT 06</cp:lastModifiedBy>
  <cp:revision>3</cp:revision>
  <dcterms:modified xsi:type="dcterms:W3CDTF">2023-07-20T06:51:09Z</dcterms:modified>
</cp:coreProperties>
</file>